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" ContentType="image/tiff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63" r:id="rId2"/>
    <p:sldId id="256" r:id="rId3"/>
    <p:sldId id="260" r:id="rId4"/>
    <p:sldId id="284" r:id="rId5"/>
    <p:sldId id="268" r:id="rId6"/>
    <p:sldId id="259" r:id="rId7"/>
    <p:sldId id="266" r:id="rId8"/>
    <p:sldId id="267" r:id="rId9"/>
    <p:sldId id="271" r:id="rId10"/>
    <p:sldId id="277" r:id="rId11"/>
    <p:sldId id="281" r:id="rId12"/>
    <p:sldId id="262" r:id="rId13"/>
    <p:sldId id="272" r:id="rId14"/>
    <p:sldId id="269" r:id="rId15"/>
    <p:sldId id="276" r:id="rId16"/>
    <p:sldId id="270" r:id="rId17"/>
    <p:sldId id="258" r:id="rId18"/>
    <p:sldId id="275" r:id="rId19"/>
    <p:sldId id="273" r:id="rId20"/>
    <p:sldId id="274" r:id="rId21"/>
    <p:sldId id="265" r:id="rId22"/>
    <p:sldId id="264" r:id="rId23"/>
    <p:sldId id="278" r:id="rId24"/>
    <p:sldId id="279" r:id="rId25"/>
    <p:sldId id="283" r:id="rId26"/>
  </p:sldIdLst>
  <p:sldSz cx="12192000" cy="6858000"/>
  <p:notesSz cx="7099300" cy="102346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5" autoAdjust="0"/>
    <p:restoredTop sz="94660"/>
  </p:normalViewPr>
  <p:slideViewPr>
    <p:cSldViewPr snapToGrid="0" showGuides="1">
      <p:cViewPr varScale="1">
        <p:scale>
          <a:sx n="96" d="100"/>
          <a:sy n="96" d="100"/>
        </p:scale>
        <p:origin x="77" y="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577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Oval 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Oval 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76279" y="1792223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/>
                </a:solidFill>
              </a:defRPr>
            </a:lvl1pPr>
          </a:lstStyle>
          <a:p>
            <a:fld id="{D200B3F0-A9BC-48CE-8EB6-ECE965069900}" type="datetimeFigureOut">
              <a:rPr lang="en-US" dirty="0"/>
              <a:pPr/>
              <a:t>9/28/2018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63575" y="3226820"/>
            <a:ext cx="3859795" cy="304801"/>
          </a:xfrm>
        </p:spPr>
        <p:txBody>
          <a:bodyPr anchor="b"/>
          <a:lstStyle>
            <a:lvl1pPr>
              <a:defRPr b="0" i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17" name="Rectangle 16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1008" y="292608"/>
            <a:ext cx="838199" cy="767687"/>
          </a:xfrm>
        </p:spPr>
        <p:txBody>
          <a:bodyPr/>
          <a:lstStyle>
            <a:lvl1pPr>
              <a:defRPr sz="2800" b="0" i="0"/>
            </a:lvl1pPr>
          </a:lstStyle>
          <a:p>
            <a:fld id="{D57F1E4F-1CFF-5643-939E-217C01CDF565}" type="slidenum">
              <a:rPr lang="en-US" dirty="0"/>
              <a:pPr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Placeholder 1"/>
          <p:cNvSpPr>
            <a:spLocks noGrp="1"/>
          </p:cNvSpPr>
          <p:nvPr>
            <p:ph type="title"/>
          </p:nvPr>
        </p:nvSpPr>
        <p:spPr>
          <a:xfrm>
            <a:off x="1154954" y="947920"/>
            <a:ext cx="8761413" cy="728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0712A-F861-4AB0-A754-4F5A2033CD4B}" type="datetimeFigureOut">
              <a:rPr lang="en-US" dirty="0"/>
              <a:t>9/28/2018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677644"/>
            <a:ext cx="4351023" cy="2283823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507B7-F2DC-4B2C-B14D-58A9766807A2}" type="datetimeFigureOut">
              <a:rPr lang="en-US" dirty="0"/>
              <a:t>9/28/2018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1368" y="2603500"/>
            <a:ext cx="4828744" cy="3416301"/>
          </a:xfrm>
        </p:spPr>
        <p:txBody>
          <a:bodyPr>
            <a:normAutofit/>
          </a:bodyPr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1" y="2603500"/>
            <a:ext cx="4825159" cy="3377705"/>
          </a:xfrm>
        </p:spPr>
        <p:txBody>
          <a:bodyPr>
            <a:normAutofit/>
          </a:bodyPr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A483D-5CB4-4842-8F2F-05D5276ACF63}" type="datetimeFigureOut">
              <a:rPr lang="en-US" dirty="0"/>
              <a:t>9/28/2018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36063"/>
            <a:ext cx="48251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212326"/>
            <a:ext cx="4825158" cy="2807476"/>
          </a:xfrm>
        </p:spPr>
        <p:txBody>
          <a:bodyPr>
            <a:normAutofit/>
          </a:bodyPr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1" y="2603499"/>
            <a:ext cx="4825160" cy="60882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212327"/>
            <a:ext cx="4825159" cy="2807474"/>
          </a:xfrm>
        </p:spPr>
        <p:txBody>
          <a:bodyPr>
            <a:normAutofit/>
          </a:bodyPr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CE32E-9DC0-47C8-A657-48F5C3E4A10B}" type="datetimeFigureOut">
              <a:rPr lang="en-US" dirty="0"/>
              <a:t>9/28/2018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F5C0D-8C3A-4771-A43D-83937FC700D4}" type="datetimeFigureOut">
              <a:rPr lang="en-US" dirty="0"/>
              <a:t>9/28/2018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3D2D6-FCC2-425A-A4A7-8058E8C01CB1}" type="datetimeFigureOut">
              <a:rPr lang="en-US" dirty="0"/>
              <a:t>9/28/2018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Rectangle 5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5" cy="4572000"/>
          </a:xfrm>
        </p:spPr>
        <p:txBody>
          <a:bodyPr anchor="ctr">
            <a:normAutofit/>
          </a:bodyPr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F2683-E6E7-4CC3-9EEE-7854DD4F3545}" type="datetimeFigureOut">
              <a:rPr lang="en-US" dirty="0"/>
              <a:t>9/28/2018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693332"/>
            <a:ext cx="3860259" cy="173566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2" y="1143000"/>
            <a:ext cx="3227192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20F81-B39D-4CBB-8BF3-5D6E395D0F72}" type="datetimeFigureOut">
              <a:rPr lang="en-US" dirty="0"/>
              <a:t>9/28/2018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magine panoramica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965945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6" y="5532683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9FFFF-3106-4DDB-AA62-0C80862170D6}" type="datetimeFigureOut">
              <a:rPr lang="en-US" dirty="0"/>
              <a:t>9/28/2018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olo e sotto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063416"/>
            <a:ext cx="8825659" cy="1379755"/>
          </a:xfrm>
        </p:spPr>
        <p:txBody>
          <a:bodyPr anchor="ctr"/>
          <a:lstStyle>
            <a:lvl1pPr>
              <a:defRPr sz="4000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A38B7-AE95-4DC8-9A51-7A71F545B098}" type="datetimeFigureOut">
              <a:rPr lang="en-US" dirty="0"/>
              <a:t>9/28/2018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zio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6" name="Rectangle 1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1" name="TextBox 10"/>
          <p:cNvSpPr txBox="1"/>
          <p:nvPr/>
        </p:nvSpPr>
        <p:spPr bwMode="gray">
          <a:xfrm>
            <a:off x="898295" y="603589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705137" y="2613787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980517"/>
            <a:ext cx="8460983" cy="2705034"/>
          </a:xfrm>
        </p:spPr>
        <p:txBody>
          <a:bodyPr anchor="ctr"/>
          <a:lstStyle>
            <a:lvl1pPr>
              <a:defRPr sz="4000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86515"/>
            <a:ext cx="7725772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14393"/>
            <a:ext cx="8825659" cy="1012664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1EC2B-8188-4AC2-9F0D-8D09C51D505A}" type="datetimeFigureOut">
              <a:rPr lang="en-US" dirty="0"/>
              <a:t>9/28/2018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24" name="Rectangle 23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cheda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2404477"/>
            <a:ext cx="8825659" cy="178870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38587" y="5024967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2B75E-944F-430B-BE5F-C69FA8823C04}" type="datetimeFigureOut">
              <a:rPr lang="en-US" dirty="0"/>
              <a:t>9/28/2018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on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Placeholder 1"/>
          <p:cNvSpPr>
            <a:spLocks noGrp="1"/>
          </p:cNvSpPr>
          <p:nvPr>
            <p:ph type="title"/>
          </p:nvPr>
        </p:nvSpPr>
        <p:spPr>
          <a:xfrm>
            <a:off x="1154954" y="947920"/>
            <a:ext cx="8761413" cy="728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10999"/>
            <a:ext cx="312916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4" y="3187261"/>
            <a:ext cx="3129168" cy="283979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10999"/>
            <a:ext cx="31453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87261"/>
            <a:ext cx="3145380" cy="283979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6701" y="2603500"/>
            <a:ext cx="3157448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6700" y="3187261"/>
            <a:ext cx="3161029" cy="2839794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cxnSp>
        <p:nvCxnSpPr>
          <p:cNvPr id="22" name="Straight Connector 21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E0DC7-7F53-471C-A711-B3DA6F2535F3}" type="datetimeFigureOut">
              <a:rPr lang="en-US" dirty="0"/>
              <a:t>9/28/2018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onne immag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>
            <a:lvl1pPr>
              <a:defRPr sz="3600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20744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2" y="2611246"/>
            <a:ext cx="2691242" cy="1583764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3" y="5109107"/>
            <a:ext cx="3020745" cy="91794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5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3" y="2642840"/>
            <a:ext cx="2691242" cy="155217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8865" y="5109107"/>
            <a:ext cx="3050438" cy="92140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3434" y="4532845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18992"/>
            <a:ext cx="2691242" cy="1576018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3434" y="5109107"/>
            <a:ext cx="3054127" cy="89634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cxnSp>
        <p:nvCxnSpPr>
          <p:cNvPr id="21" name="Straight Connector 20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F4C9D-4618-451D-80C1-6A376BB42AB4}" type="datetimeFigureOut">
              <a:rPr lang="en-US" dirty="0"/>
              <a:t>9/28/2018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Placeholder 1"/>
          <p:cNvSpPr>
            <a:spLocks noGrp="1"/>
          </p:cNvSpPr>
          <p:nvPr>
            <p:ph type="title"/>
          </p:nvPr>
        </p:nvSpPr>
        <p:spPr>
          <a:xfrm>
            <a:off x="1154954" y="947920"/>
            <a:ext cx="8761413" cy="728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D2318-CE40-42F6-962A-4C6D6CF697DB}" type="datetimeFigureOut">
              <a:rPr lang="en-US" dirty="0"/>
              <a:t>9/28/2018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3" name="Rectangle 12"/>
            <p:cNvSpPr/>
            <p:nvPr/>
          </p:nvSpPr>
          <p:spPr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97430"/>
            <a:ext cx="1409965" cy="4729626"/>
          </a:xfrm>
        </p:spPr>
        <p:txBody>
          <a:bodyPr vert="eaVert" anchor="b" anchorCtr="0"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97429"/>
            <a:ext cx="6247546" cy="4729627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76AC1-EB7F-4BEF-90D9-5764B50DAF8A}" type="datetimeFigureOut">
              <a:rPr lang="en-US" dirty="0"/>
              <a:t>9/28/2018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8" name="Rectangle 17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5" name="Rectangle 1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Oval 40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9" name="Oval 3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8" name="Oval 3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9" name="Oval 48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6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47920"/>
            <a:ext cx="8761413" cy="728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9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0938" y="6394407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564B320A-89BA-47B2-A525-92E8D10B06E4}" type="datetimeFigureOut">
              <a:rPr lang="en-US" dirty="0"/>
              <a:t>9/28/2018</a:t>
            </a:fld>
            <a:endParaRPr lang="en-US" dirty="0"/>
          </a:p>
        </p:txBody>
      </p:sp>
      <p:sp>
        <p:nvSpPr>
          <p:cNvPr id="20" name="Rectangle 19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‹N›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64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7.jpeg"/><Relationship Id="rId5" Type="http://schemas.openxmlformats.org/officeDocument/2006/relationships/image" Target="../media/image8.png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.pn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tif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6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.png"/><Relationship Id="rId5" Type="http://schemas.openxmlformats.org/officeDocument/2006/relationships/image" Target="../media/image29.jpg"/><Relationship Id="rId4" Type="http://schemas.openxmlformats.org/officeDocument/2006/relationships/image" Target="../media/image28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png"/><Relationship Id="rId4" Type="http://schemas.openxmlformats.org/officeDocument/2006/relationships/image" Target="../media/image3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1.png"/><Relationship Id="rId5" Type="http://schemas.openxmlformats.org/officeDocument/2006/relationships/image" Target="../media/image42.png"/><Relationship Id="rId4" Type="http://schemas.openxmlformats.org/officeDocument/2006/relationships/image" Target="../media/image4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6.jpeg"/><Relationship Id="rId5" Type="http://schemas.openxmlformats.org/officeDocument/2006/relationships/image" Target="../media/image31.png"/><Relationship Id="rId4" Type="http://schemas.openxmlformats.org/officeDocument/2006/relationships/image" Target="../media/image4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png"/><Relationship Id="rId4" Type="http://schemas.openxmlformats.org/officeDocument/2006/relationships/image" Target="../media/image4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2.JPG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6.jpeg"/><Relationship Id="rId5" Type="http://schemas.openxmlformats.org/officeDocument/2006/relationships/image" Target="../media/image3.png"/><Relationship Id="rId4" Type="http://schemas.openxmlformats.org/officeDocument/2006/relationships/image" Target="../media/image5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0.jpeg"/><Relationship Id="rId4" Type="http://schemas.openxmlformats.org/officeDocument/2006/relationships/image" Target="../media/image5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4.jpeg"/><Relationship Id="rId5" Type="http://schemas.openxmlformats.org/officeDocument/2006/relationships/image" Target="../media/image63.jpeg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8.jpeg"/><Relationship Id="rId5" Type="http://schemas.openxmlformats.org/officeDocument/2006/relationships/image" Target="../media/image31.png"/><Relationship Id="rId4" Type="http://schemas.openxmlformats.org/officeDocument/2006/relationships/image" Target="../media/image6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1.png"/><Relationship Id="rId4" Type="http://schemas.openxmlformats.org/officeDocument/2006/relationships/image" Target="../media/image7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png"/><Relationship Id="rId4" Type="http://schemas.openxmlformats.org/officeDocument/2006/relationships/image" Target="../media/image74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magine 7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83044" y="2135735"/>
            <a:ext cx="1810516" cy="2042164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235" y="1864661"/>
            <a:ext cx="3685457" cy="4522567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V="1">
            <a:off x="1694762" y="3558809"/>
            <a:ext cx="7712874" cy="10258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Sottotitolo 4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pPr algn="ctr"/>
            <a:r>
              <a:rPr lang="it-IT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1° Giornata Annuale in memoria dei Martiri Saveriani</a:t>
            </a:r>
          </a:p>
          <a:p>
            <a:pPr algn="ctr"/>
            <a:r>
              <a:rPr lang="it-IT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2°  </a:t>
            </a:r>
            <a:r>
              <a:rPr lang="it-IT" sz="24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Venerdi’</a:t>
            </a:r>
            <a:r>
              <a:rPr lang="it-IT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di  Ottobre</a:t>
            </a:r>
          </a:p>
        </p:txBody>
      </p:sp>
      <p:sp>
        <p:nvSpPr>
          <p:cNvPr id="4" name="Titolo 3"/>
          <p:cNvSpPr>
            <a:spLocks noGrp="1"/>
          </p:cNvSpPr>
          <p:nvPr>
            <p:ph type="ctrTitle"/>
          </p:nvPr>
        </p:nvSpPr>
        <p:spPr>
          <a:xfrm>
            <a:off x="1122682" y="1108038"/>
            <a:ext cx="8825658" cy="2320963"/>
          </a:xfrm>
        </p:spPr>
        <p:txBody>
          <a:bodyPr/>
          <a:lstStyle/>
          <a:p>
            <a:pPr algn="ctr"/>
            <a:r>
              <a:rPr lang="en-US" sz="8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anose="02020702060506020403" pitchFamily="18" charset="0"/>
              </a:rPr>
              <a:t>Memoria </a:t>
            </a:r>
            <a:r>
              <a:rPr lang="en-US" sz="8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anose="02020702060506020403" pitchFamily="18" charset="0"/>
              </a:rPr>
              <a:t>eorum</a:t>
            </a:r>
            <a:r>
              <a:rPr lang="en-US" sz="8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anose="02020702060506020403" pitchFamily="18" charset="0"/>
              </a:rPr>
              <a:t> in </a:t>
            </a:r>
            <a:r>
              <a:rPr lang="en-US" sz="8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anose="02020702060506020403" pitchFamily="18" charset="0"/>
              </a:rPr>
              <a:t>benedictione</a:t>
            </a:r>
            <a:endParaRPr lang="en-US" sz="8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be Garamond Pro Bold" panose="020207020605060204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03715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065006" y="5271248"/>
            <a:ext cx="7366505" cy="711798"/>
          </a:xfrm>
        </p:spPr>
        <p:txBody>
          <a:bodyPr>
            <a:normAutofit/>
          </a:bodyPr>
          <a:lstStyle/>
          <a:p>
            <a:pPr algn="ctr"/>
            <a:r>
              <a:rPr lang="it-IT" sz="32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achen BT" panose="02040806020206050204" pitchFamily="18" charset="0"/>
              </a:rPr>
              <a:t>Memoriale dei Martiri saveriani</a:t>
            </a: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37002" y="2747325"/>
            <a:ext cx="2377440" cy="34503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090409" y="957432"/>
            <a:ext cx="8825658" cy="3152976"/>
          </a:xfrm>
        </p:spPr>
        <p:txBody>
          <a:bodyPr/>
          <a:lstStyle/>
          <a:p>
            <a:r>
              <a:rPr lang="it-IT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achen BT" panose="02040806020206050204" pitchFamily="18" charset="0"/>
              </a:rPr>
              <a:t>Se il chicco di grano caduto in terra non muore, rimane solo;</a:t>
            </a:r>
            <a:br>
              <a:rPr lang="it-IT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achen BT" panose="02040806020206050204" pitchFamily="18" charset="0"/>
              </a:rPr>
            </a:br>
            <a:r>
              <a:rPr lang="it-IT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achen BT" panose="02040806020206050204" pitchFamily="18" charset="0"/>
              </a:rPr>
              <a:t>se invece muore, produce molto frutto</a:t>
            </a:r>
            <a:r>
              <a:rPr lang="it-IT" sz="4800" dirty="0">
                <a:latin typeface="Aachen BT" panose="02040806020206050204" pitchFamily="18" charset="0"/>
              </a:rPr>
              <a:t> </a:t>
            </a:r>
            <a:r>
              <a:rPr lang="it-IT" sz="3200" dirty="0">
                <a:latin typeface="Aachen BT" panose="02040806020206050204" pitchFamily="18" charset="0"/>
              </a:rPr>
              <a:t>(</a:t>
            </a:r>
            <a:r>
              <a:rPr lang="it-IT" sz="3200" i="1" dirty="0">
                <a:latin typeface="Aachen BT" panose="02040806020206050204" pitchFamily="18" charset="0"/>
              </a:rPr>
              <a:t>Gv</a:t>
            </a:r>
            <a:r>
              <a:rPr lang="it-IT" sz="3200" dirty="0">
                <a:latin typeface="Aachen BT" panose="02040806020206050204" pitchFamily="18" charset="0"/>
              </a:rPr>
              <a:t> 12,24)</a:t>
            </a:r>
          </a:p>
        </p:txBody>
      </p:sp>
    </p:spTree>
    <p:extLst>
      <p:ext uri="{BB962C8B-B14F-4D97-AF65-F5344CB8AC3E}">
        <p14:creationId xmlns:p14="http://schemas.microsoft.com/office/powerpoint/2010/main" val="3434065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325035" y="947920"/>
            <a:ext cx="4591332" cy="728480"/>
          </a:xfrm>
        </p:spPr>
        <p:txBody>
          <a:bodyPr/>
          <a:lstStyle/>
          <a:p>
            <a:pPr algn="ctr"/>
            <a:r>
              <a:rPr lang="it-IT" dirty="0"/>
              <a:t>i Martiri della Cina</a:t>
            </a:r>
          </a:p>
        </p:txBody>
      </p:sp>
      <p:pic>
        <p:nvPicPr>
          <p:cNvPr id="4" name="Segnaposto contenuto 3"/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4883" y="192538"/>
            <a:ext cx="4668507" cy="647292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27090" y="2204582"/>
            <a:ext cx="2665980" cy="2665980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4056" y="2005494"/>
            <a:ext cx="6376853" cy="48525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579958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5975453" y="2104373"/>
            <a:ext cx="257982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it-IT" spc="-10" dirty="0">
                <a:latin typeface="Book Antiqua" panose="02040602050305030304" pitchFamily="18" charset="0"/>
                <a:ea typeface="Times New Roman" panose="02020603050405020304" pitchFamily="18" charset="0"/>
              </a:rPr>
              <a:t> </a:t>
            </a:r>
            <a:endParaRPr lang="it-IT" sz="3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Titolo 4"/>
          <p:cNvSpPr>
            <a:spLocks noGrp="1"/>
          </p:cNvSpPr>
          <p:nvPr>
            <p:ph type="title"/>
          </p:nvPr>
        </p:nvSpPr>
        <p:spPr>
          <a:xfrm>
            <a:off x="5248405" y="947920"/>
            <a:ext cx="5486400" cy="1294240"/>
          </a:xfrm>
        </p:spPr>
        <p:txBody>
          <a:bodyPr/>
          <a:lstStyle/>
          <a:p>
            <a:pPr algn="ctr"/>
            <a:r>
              <a:rPr lang="en-US" sz="4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anose="02020702060506020403" pitchFamily="18" charset="0"/>
              </a:rPr>
              <a:t>P. </a:t>
            </a:r>
            <a:r>
              <a:rPr lang="en-US" sz="4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anose="02020702060506020403" pitchFamily="18" charset="0"/>
              </a:rPr>
              <a:t>Caio</a:t>
            </a:r>
            <a:r>
              <a:rPr lang="en-US" sz="4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anose="02020702060506020403" pitchFamily="18" charset="0"/>
              </a:rPr>
              <a:t> </a:t>
            </a:r>
            <a:r>
              <a:rPr lang="en-US" sz="4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anose="02020702060506020403" pitchFamily="18" charset="0"/>
              </a:rPr>
              <a:t>Rastelli</a:t>
            </a:r>
            <a:br>
              <a:rPr lang="en-US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anose="02020702060506020403" pitchFamily="18" charset="0"/>
              </a:rPr>
            </a:br>
            <a:r>
              <a:rPr lang="en-US" sz="32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anose="02020702060506020403" pitchFamily="18" charset="0"/>
              </a:rPr>
              <a:t>28 </a:t>
            </a:r>
            <a:r>
              <a:rPr lang="en-US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anose="02020702060506020403" pitchFamily="18" charset="0"/>
              </a:rPr>
              <a:t>febbraio</a:t>
            </a:r>
            <a:r>
              <a:rPr lang="en-US" sz="32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anose="02020702060506020403" pitchFamily="18" charset="0"/>
              </a:rPr>
              <a:t> 1901</a:t>
            </a:r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5233" y="1866379"/>
            <a:ext cx="5750767" cy="4393159"/>
          </a:xfrm>
          <a:prstGeom prst="rect">
            <a:avLst/>
          </a:prstGeom>
        </p:spPr>
      </p:pic>
      <p:pic>
        <p:nvPicPr>
          <p:cNvPr id="10" name="Immagine 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52177" y="2718148"/>
            <a:ext cx="1421703" cy="1421703"/>
          </a:xfrm>
          <a:prstGeom prst="rect">
            <a:avLst/>
          </a:prstGeom>
        </p:spPr>
      </p:pic>
      <p:pic>
        <p:nvPicPr>
          <p:cNvPr id="12" name="Immagin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55693" y="2207001"/>
            <a:ext cx="3158646" cy="3362203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4439" y="3607555"/>
            <a:ext cx="1778696" cy="2406471"/>
          </a:xfrm>
          <a:prstGeom prst="rect">
            <a:avLst/>
          </a:prstGeom>
        </p:spPr>
      </p:pic>
      <p:pic>
        <p:nvPicPr>
          <p:cNvPr id="11" name="Immagine 10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77413" y="4514853"/>
            <a:ext cx="3163953" cy="22554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783191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9986" y="1118795"/>
            <a:ext cx="3467955" cy="52456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Rettangolo 8"/>
          <p:cNvSpPr/>
          <p:nvPr/>
        </p:nvSpPr>
        <p:spPr>
          <a:xfrm>
            <a:off x="5432612" y="1039017"/>
            <a:ext cx="526260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anose="02020702060506020403" pitchFamily="18" charset="0"/>
              </a:rPr>
              <a:t>P. Giovanni </a:t>
            </a:r>
            <a:r>
              <a:rPr lang="en-US" sz="4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anose="02020702060506020403" pitchFamily="18" charset="0"/>
              </a:rPr>
              <a:t>Botton</a:t>
            </a:r>
            <a:endParaRPr lang="en-US" sz="4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be Garamond Pro Bold" panose="02020702060506020403" pitchFamily="18" charset="0"/>
            </a:endParaRPr>
          </a:p>
          <a:p>
            <a:pPr algn="ctr"/>
            <a:r>
              <a:rPr lang="en-US" sz="32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anose="02020702060506020403" pitchFamily="18" charset="0"/>
              </a:rPr>
              <a:t>30 aprile1944</a:t>
            </a:r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69760" y="2023911"/>
            <a:ext cx="1854118" cy="24864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64054" y="4069747"/>
            <a:ext cx="5235880" cy="25753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29830" y="4170044"/>
            <a:ext cx="3532340" cy="2687956"/>
          </a:xfrm>
          <a:prstGeom prst="rect">
            <a:avLst/>
          </a:prstGeom>
        </p:spPr>
      </p:pic>
      <p:pic>
        <p:nvPicPr>
          <p:cNvPr id="10" name="Immagine 9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51536" y="2317315"/>
            <a:ext cx="1515650" cy="1515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77139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i Martiri del Congo</a:t>
            </a: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96603" y="2267025"/>
            <a:ext cx="1999397" cy="1999397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536575">
            <a:off x="3333460" y="2867836"/>
            <a:ext cx="4457731" cy="3392138"/>
          </a:xfrm>
          <a:prstGeom prst="rect">
            <a:avLst/>
          </a:prstGeom>
        </p:spPr>
      </p:pic>
      <p:pic>
        <p:nvPicPr>
          <p:cNvPr id="4" name="Segnaposto contenuto 3"/>
          <p:cNvPicPr>
            <a:picLocks noGrp="1" noChangeAspect="1"/>
          </p:cNvPicPr>
          <p:nvPr>
            <p:ph idx="1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22303" y="228600"/>
            <a:ext cx="4255851" cy="6400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9789" y="1713687"/>
            <a:ext cx="3651525" cy="502531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1708569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470650" y="4912856"/>
            <a:ext cx="5464885" cy="1463040"/>
          </a:xfrm>
        </p:spPr>
        <p:txBody>
          <a:bodyPr>
            <a:noAutofit/>
          </a:bodyPr>
          <a:lstStyle/>
          <a:p>
            <a:pPr algn="ctr"/>
            <a:r>
              <a:rPr lang="en-US" sz="4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anose="02020702060506020403" pitchFamily="18" charset="0"/>
              </a:rPr>
              <a:t>Fr. Vittorio </a:t>
            </a:r>
            <a:r>
              <a:rPr lang="en-US" sz="480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anose="02020702060506020403" pitchFamily="18" charset="0"/>
              </a:rPr>
              <a:t>Faccin</a:t>
            </a:r>
            <a:endParaRPr lang="en-US" sz="48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be Garamond Pro Bold" panose="02020702060506020403" pitchFamily="18" charset="0"/>
            </a:endParaRPr>
          </a:p>
          <a:p>
            <a:pPr algn="ctr"/>
            <a:r>
              <a:rPr lang="en-US" sz="3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anose="02020702060506020403" pitchFamily="18" charset="0"/>
              </a:rPr>
              <a:t>28 </a:t>
            </a:r>
            <a:r>
              <a:rPr lang="en-US" sz="320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anose="02020702060506020403" pitchFamily="18" charset="0"/>
              </a:rPr>
              <a:t>novembre</a:t>
            </a:r>
            <a:r>
              <a:rPr lang="en-US" sz="3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anose="02020702060506020403" pitchFamily="18" charset="0"/>
              </a:rPr>
              <a:t> 1964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8446" y="734802"/>
            <a:ext cx="4034118" cy="59118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47646" y="3061469"/>
            <a:ext cx="1999397" cy="1999397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50090" y="3995803"/>
            <a:ext cx="1879634" cy="28621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83682" y="538619"/>
            <a:ext cx="2393514" cy="38055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Immagin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38278" y="658660"/>
            <a:ext cx="3228975" cy="396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14338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0945" y="820030"/>
            <a:ext cx="4391209" cy="59058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79743" y="3058895"/>
            <a:ext cx="5679666" cy="35650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Rettangolo 5"/>
          <p:cNvSpPr/>
          <p:nvPr/>
        </p:nvSpPr>
        <p:spPr>
          <a:xfrm>
            <a:off x="5432612" y="1039017"/>
            <a:ext cx="526260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anose="02020702060506020403" pitchFamily="18" charset="0"/>
              </a:rPr>
              <a:t>P. Luigi Carrara</a:t>
            </a:r>
          </a:p>
          <a:p>
            <a:pPr algn="ctr"/>
            <a:r>
              <a:rPr lang="en-US" sz="32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anose="02020702060506020403" pitchFamily="18" charset="0"/>
              </a:rPr>
              <a:t>28 </a:t>
            </a:r>
            <a:r>
              <a:rPr lang="en-US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anose="02020702060506020403" pitchFamily="18" charset="0"/>
              </a:rPr>
              <a:t>novembre</a:t>
            </a:r>
            <a:r>
              <a:rPr lang="en-US" sz="32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anose="02020702060506020403" pitchFamily="18" charset="0"/>
              </a:rPr>
              <a:t> 1964</a:t>
            </a:r>
          </a:p>
        </p:txBody>
      </p:sp>
      <p:pic>
        <p:nvPicPr>
          <p:cNvPr id="8" name="Immagin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34386" y="1841326"/>
            <a:ext cx="1501700" cy="40020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233198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3140" y="618527"/>
            <a:ext cx="4131964" cy="56209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Rettangolo 4"/>
          <p:cNvSpPr/>
          <p:nvPr/>
        </p:nvSpPr>
        <p:spPr>
          <a:xfrm>
            <a:off x="4770697" y="1024525"/>
            <a:ext cx="6096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4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anose="02020702060506020403" pitchFamily="18" charset="0"/>
              </a:rPr>
              <a:t>P. Giovanni </a:t>
            </a:r>
            <a:r>
              <a:rPr lang="en-US" sz="4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anose="02020702060506020403" pitchFamily="18" charset="0"/>
              </a:rPr>
              <a:t>Didonè</a:t>
            </a:r>
            <a:endParaRPr lang="en-US" sz="4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be Garamond Pro Bold" panose="02020702060506020403" pitchFamily="18" charset="0"/>
            </a:endParaRPr>
          </a:p>
          <a:p>
            <a:pPr algn="ctr"/>
            <a:r>
              <a:rPr lang="en-US" sz="32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anose="02020702060506020403" pitchFamily="18" charset="0"/>
              </a:rPr>
              <a:t>28 </a:t>
            </a:r>
            <a:r>
              <a:rPr lang="en-US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anose="02020702060506020403" pitchFamily="18" charset="0"/>
              </a:rPr>
              <a:t>novembre</a:t>
            </a:r>
            <a:r>
              <a:rPr lang="en-US" sz="32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anose="02020702060506020403" pitchFamily="18" charset="0"/>
              </a:rPr>
              <a:t> 1964</a:t>
            </a:r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18035" y="2529779"/>
            <a:ext cx="1999397" cy="1999397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37707" y="3620022"/>
            <a:ext cx="1976031" cy="29561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Immagin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69412" y="2442576"/>
            <a:ext cx="2747224" cy="43152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Immagin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86302" y="2895600"/>
            <a:ext cx="3228975" cy="396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52842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tangolo 4"/>
          <p:cNvSpPr/>
          <p:nvPr/>
        </p:nvSpPr>
        <p:spPr>
          <a:xfrm>
            <a:off x="4910204" y="933452"/>
            <a:ext cx="553650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anose="02020702060506020403" pitchFamily="18" charset="0"/>
              </a:rPr>
              <a:t>Abbè</a:t>
            </a:r>
            <a:r>
              <a:rPr lang="en-US" sz="4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anose="02020702060506020403" pitchFamily="18" charset="0"/>
              </a:rPr>
              <a:t> Albert </a:t>
            </a:r>
            <a:r>
              <a:rPr lang="en-US" sz="4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anose="02020702060506020403" pitchFamily="18" charset="0"/>
              </a:rPr>
              <a:t>Joubert</a:t>
            </a:r>
            <a:endParaRPr lang="en-US" sz="4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be Garamond Pro Bold" panose="02020702060506020403" pitchFamily="18" charset="0"/>
            </a:endParaRPr>
          </a:p>
          <a:p>
            <a:pPr algn="ctr"/>
            <a:r>
              <a:rPr lang="en-US" sz="32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anose="02020702060506020403" pitchFamily="18" charset="0"/>
              </a:rPr>
              <a:t>28 </a:t>
            </a:r>
            <a:r>
              <a:rPr lang="en-US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anose="02020702060506020403" pitchFamily="18" charset="0"/>
              </a:rPr>
              <a:t>novembre</a:t>
            </a:r>
            <a:r>
              <a:rPr lang="en-US" sz="32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anose="02020702060506020403" pitchFamily="18" charset="0"/>
              </a:rPr>
              <a:t> 1964</a:t>
            </a:r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28923" y="2467627"/>
            <a:ext cx="1997640" cy="1997640"/>
          </a:xfrm>
          <a:prstGeom prst="rect">
            <a:avLst/>
          </a:prstGeom>
        </p:spPr>
      </p:pic>
      <p:pic>
        <p:nvPicPr>
          <p:cNvPr id="9" name="Immagine 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97475" y="5085567"/>
            <a:ext cx="7894525" cy="1772433"/>
          </a:xfrm>
          <a:prstGeom prst="rect">
            <a:avLst/>
          </a:prstGeom>
        </p:spPr>
      </p:pic>
      <p:pic>
        <p:nvPicPr>
          <p:cNvPr id="8" name="Immagin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8072157" y="2738158"/>
            <a:ext cx="4718798" cy="3520887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1702" y="740848"/>
            <a:ext cx="4144585" cy="57593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9977" y="2841143"/>
            <a:ext cx="2071551" cy="25888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997349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magine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3064" y="463464"/>
            <a:ext cx="6713951" cy="50354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Titolo 3"/>
          <p:cNvSpPr>
            <a:spLocks noGrp="1"/>
          </p:cNvSpPr>
          <p:nvPr>
            <p:ph type="ctrTitle"/>
          </p:nvPr>
        </p:nvSpPr>
        <p:spPr>
          <a:xfrm>
            <a:off x="676406" y="5498926"/>
            <a:ext cx="10729314" cy="601249"/>
          </a:xfrm>
        </p:spPr>
        <p:txBody>
          <a:bodyPr/>
          <a:lstStyle/>
          <a:p>
            <a:pPr algn="ctr"/>
            <a:r>
              <a:rPr lang="it-IT" sz="3600" dirty="0">
                <a:solidFill>
                  <a:srgbClr val="FFFF00"/>
                </a:solidFill>
                <a:latin typeface="Aachen BT" panose="02040806020206050204" pitchFamily="18" charset="0"/>
              </a:rPr>
              <a:t>Chiusura del processo rogatoriale diocesano a PR</a:t>
            </a: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10312" y="520873"/>
            <a:ext cx="3228975" cy="3962400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39794" y="1945596"/>
            <a:ext cx="4013171" cy="29668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061179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err="1"/>
              <a:t>Martiri</a:t>
            </a:r>
            <a:r>
              <a:rPr lang="en-US" dirty="0"/>
              <a:t> del Bangladesh</a:t>
            </a:r>
          </a:p>
        </p:txBody>
      </p:sp>
      <p:pic>
        <p:nvPicPr>
          <p:cNvPr id="4" name="Segnaposto contenuto 3"/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88486" y="2254685"/>
            <a:ext cx="1738430" cy="1738430"/>
          </a:xfr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48313" y="4722312"/>
            <a:ext cx="12240313" cy="2135688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4171" y="1503269"/>
            <a:ext cx="7377829" cy="5504897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0201" y="1853852"/>
            <a:ext cx="2270484" cy="3150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32979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3495" y="680381"/>
            <a:ext cx="4459418" cy="59530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Rettangolo 4"/>
          <p:cNvSpPr/>
          <p:nvPr/>
        </p:nvSpPr>
        <p:spPr>
          <a:xfrm>
            <a:off x="5432612" y="1039017"/>
            <a:ext cx="526260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anose="02020702060506020403" pitchFamily="18" charset="0"/>
              </a:rPr>
              <a:t>P. Mario Veronesi</a:t>
            </a:r>
          </a:p>
          <a:p>
            <a:pPr algn="ctr"/>
            <a:r>
              <a:rPr lang="en-US" sz="32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anose="02020702060506020403" pitchFamily="18" charset="0"/>
              </a:rPr>
              <a:t>4 </a:t>
            </a:r>
            <a:r>
              <a:rPr lang="en-US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anose="02020702060506020403" pitchFamily="18" charset="0"/>
              </a:rPr>
              <a:t>aprile</a:t>
            </a:r>
            <a:r>
              <a:rPr lang="en-US" sz="32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anose="02020702060506020403" pitchFamily="18" charset="0"/>
              </a:rPr>
              <a:t> 1971</a:t>
            </a:r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36714" y="3525033"/>
            <a:ext cx="1615855" cy="1615855"/>
          </a:xfrm>
          <a:prstGeom prst="rect">
            <a:avLst/>
          </a:prstGeom>
        </p:spPr>
      </p:pic>
      <p:pic>
        <p:nvPicPr>
          <p:cNvPr id="9" name="Immagine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5255" y="5482474"/>
            <a:ext cx="7256745" cy="1384922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84266" y="2267211"/>
            <a:ext cx="2713033" cy="29103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73666" y="2290069"/>
            <a:ext cx="3878039" cy="2893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48871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3525" y="680514"/>
            <a:ext cx="4415882" cy="58601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Rettangolo 4"/>
          <p:cNvSpPr/>
          <p:nvPr/>
        </p:nvSpPr>
        <p:spPr>
          <a:xfrm>
            <a:off x="5432612" y="1039017"/>
            <a:ext cx="526260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anose="02020702060506020403" pitchFamily="18" charset="0"/>
              </a:rPr>
              <a:t>P. </a:t>
            </a:r>
            <a:r>
              <a:rPr lang="en-US" sz="4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anose="02020702060506020403" pitchFamily="18" charset="0"/>
              </a:rPr>
              <a:t>Valeriano</a:t>
            </a:r>
            <a:r>
              <a:rPr lang="en-US" sz="4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anose="02020702060506020403" pitchFamily="18" charset="0"/>
              </a:rPr>
              <a:t> </a:t>
            </a:r>
            <a:r>
              <a:rPr lang="en-US" sz="4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anose="02020702060506020403" pitchFamily="18" charset="0"/>
              </a:rPr>
              <a:t>Cobbe</a:t>
            </a:r>
            <a:endParaRPr lang="en-US" sz="4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be Garamond Pro Bold" panose="02020702060506020403" pitchFamily="18" charset="0"/>
            </a:endParaRPr>
          </a:p>
          <a:p>
            <a:pPr algn="ctr"/>
            <a:r>
              <a:rPr lang="en-US" sz="32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anose="02020702060506020403" pitchFamily="18" charset="0"/>
              </a:rPr>
              <a:t>14 ottobre1974</a:t>
            </a:r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89798" y="2427899"/>
            <a:ext cx="2002202" cy="2002202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4943" y="5391749"/>
            <a:ext cx="7407058" cy="1450594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0" y="2377751"/>
            <a:ext cx="4057579" cy="3027525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41310" y="2785443"/>
            <a:ext cx="1684751" cy="23934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2723257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Martiri</a:t>
            </a:r>
            <a:r>
              <a:rPr lang="en-US" dirty="0"/>
              <a:t> del </a:t>
            </a:r>
            <a:r>
              <a:rPr lang="it-IT" dirty="0"/>
              <a:t>Brasile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71375" y="1693393"/>
            <a:ext cx="7594948" cy="505187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787" y="1878903"/>
            <a:ext cx="4478055" cy="4478055"/>
          </a:xfrm>
          <a:prstGeom prst="rect">
            <a:avLst/>
          </a:prstGeom>
        </p:spPr>
      </p:pic>
      <p:pic>
        <p:nvPicPr>
          <p:cNvPr id="4" name="Segnaposto contenuto 3"/>
          <p:cNvPicPr>
            <a:picLocks noGrp="1" noChangeAspect="1"/>
          </p:cNvPicPr>
          <p:nvPr>
            <p:ph idx="1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46706" y="1267243"/>
            <a:ext cx="1227552" cy="1227552"/>
          </a:xfr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6775325">
            <a:off x="2391018" y="3015602"/>
            <a:ext cx="4219565" cy="3148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110988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6917" y="771599"/>
            <a:ext cx="3661284" cy="567194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24394" y="2530714"/>
            <a:ext cx="6317293" cy="42020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8465" y="450935"/>
            <a:ext cx="2551879" cy="3131509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87746" y="3541735"/>
            <a:ext cx="1820363" cy="27534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Rettangolo 4"/>
          <p:cNvSpPr/>
          <p:nvPr/>
        </p:nvSpPr>
        <p:spPr>
          <a:xfrm>
            <a:off x="5432612" y="1039017"/>
            <a:ext cx="526260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anose="02020702060506020403" pitchFamily="18" charset="0"/>
              </a:rPr>
              <a:t>P. Alberto </a:t>
            </a:r>
            <a:r>
              <a:rPr lang="en-US" sz="4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anose="02020702060506020403" pitchFamily="18" charset="0"/>
              </a:rPr>
              <a:t>Pierobon</a:t>
            </a:r>
            <a:endParaRPr lang="en-US" sz="4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be Garamond Pro Bold" panose="02020702060506020403" pitchFamily="18" charset="0"/>
            </a:endParaRPr>
          </a:p>
          <a:p>
            <a:pPr algn="ctr"/>
            <a:r>
              <a:rPr lang="en-US" sz="32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anose="02020702060506020403" pitchFamily="18" charset="0"/>
              </a:rPr>
              <a:t>31 </a:t>
            </a:r>
            <a:r>
              <a:rPr lang="en-US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anose="02020702060506020403" pitchFamily="18" charset="0"/>
              </a:rPr>
              <a:t>luglio</a:t>
            </a:r>
            <a:r>
              <a:rPr lang="en-US" sz="32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anose="02020702060506020403" pitchFamily="18" charset="0"/>
              </a:rPr>
              <a:t> 1976</a:t>
            </a:r>
          </a:p>
        </p:txBody>
      </p:sp>
    </p:spTree>
    <p:extLst>
      <p:ext uri="{BB962C8B-B14F-4D97-AF65-F5344CB8AC3E}">
        <p14:creationId xmlns:p14="http://schemas.microsoft.com/office/powerpoint/2010/main" val="246181145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88649" y="332742"/>
            <a:ext cx="4119027" cy="61925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9947" y="918155"/>
            <a:ext cx="3891311" cy="59398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20619" y="2329841"/>
            <a:ext cx="2918564" cy="43778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0624" y="1861158"/>
            <a:ext cx="3228975" cy="3962400"/>
          </a:xfrm>
          <a:prstGeom prst="rect">
            <a:avLst/>
          </a:prstGeom>
        </p:spPr>
      </p:pic>
      <p:sp>
        <p:nvSpPr>
          <p:cNvPr id="6" name="Rettangolo 5"/>
          <p:cNvSpPr/>
          <p:nvPr/>
        </p:nvSpPr>
        <p:spPr>
          <a:xfrm>
            <a:off x="5432612" y="1039017"/>
            <a:ext cx="526260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anose="02020702060506020403" pitchFamily="18" charset="0"/>
              </a:rPr>
              <a:t>P. Salvatore </a:t>
            </a:r>
            <a:r>
              <a:rPr lang="en-US" sz="4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anose="02020702060506020403" pitchFamily="18" charset="0"/>
              </a:rPr>
              <a:t>Deiana</a:t>
            </a:r>
            <a:endParaRPr lang="en-US" sz="4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be Garamond Pro Bold" panose="02020702060506020403" pitchFamily="18" charset="0"/>
            </a:endParaRPr>
          </a:p>
          <a:p>
            <a:pPr algn="ctr"/>
            <a:r>
              <a:rPr lang="en-US" sz="32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anose="02020702060506020403" pitchFamily="18" charset="0"/>
              </a:rPr>
              <a:t>26 </a:t>
            </a:r>
            <a:r>
              <a:rPr lang="en-US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anose="02020702060506020403" pitchFamily="18" charset="0"/>
              </a:rPr>
              <a:t>ottobre</a:t>
            </a:r>
            <a:r>
              <a:rPr lang="en-US" sz="3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anose="02020702060506020403" pitchFamily="18" charset="0"/>
              </a:rPr>
              <a:t> 1987</a:t>
            </a:r>
            <a:endParaRPr lang="en-US" sz="3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be Garamond Pro Bold" panose="02020702060506020403" pitchFamily="18" charset="0"/>
            </a:endParaRP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68311" y="4926778"/>
            <a:ext cx="1438656" cy="1438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16269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07879" y="2105417"/>
            <a:ext cx="2158652" cy="2158652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340083"/>
            <a:ext cx="10496810" cy="2517917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01666"/>
            <a:ext cx="6206036" cy="5057323"/>
          </a:xfrm>
          <a:prstGeom prst="rect">
            <a:avLst/>
          </a:prstGeom>
        </p:spPr>
      </p:pic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Martiri</a:t>
            </a:r>
            <a:r>
              <a:rPr lang="en-US" dirty="0"/>
              <a:t> del Burundi</a:t>
            </a:r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50696" y="1626705"/>
            <a:ext cx="3100826" cy="31008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5277486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tangolo 4"/>
          <p:cNvSpPr/>
          <p:nvPr/>
        </p:nvSpPr>
        <p:spPr>
          <a:xfrm>
            <a:off x="5432612" y="1039017"/>
            <a:ext cx="526260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anose="02020702060506020403" pitchFamily="18" charset="0"/>
              </a:rPr>
              <a:t>P. </a:t>
            </a:r>
            <a:r>
              <a:rPr lang="en-US" sz="4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anose="02020702060506020403" pitchFamily="18" charset="0"/>
              </a:rPr>
              <a:t>Ottorino</a:t>
            </a:r>
            <a:r>
              <a:rPr lang="en-US" sz="4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anose="02020702060506020403" pitchFamily="18" charset="0"/>
              </a:rPr>
              <a:t> Maule</a:t>
            </a:r>
          </a:p>
          <a:p>
            <a:pPr algn="ctr"/>
            <a:r>
              <a:rPr lang="en-US" sz="32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anose="02020702060506020403" pitchFamily="18" charset="0"/>
              </a:rPr>
              <a:t>30 </a:t>
            </a:r>
            <a:r>
              <a:rPr lang="en-US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anose="02020702060506020403" pitchFamily="18" charset="0"/>
              </a:rPr>
              <a:t>settembre</a:t>
            </a:r>
            <a:r>
              <a:rPr lang="en-US" sz="32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anose="02020702060506020403" pitchFamily="18" charset="0"/>
              </a:rPr>
              <a:t> 1995</a:t>
            </a:r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39409" y="2506218"/>
            <a:ext cx="1845563" cy="1845563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35398" y="4746251"/>
            <a:ext cx="7203440" cy="1899920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091944">
            <a:off x="4080680" y="1284960"/>
            <a:ext cx="3228975" cy="3962400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3879" y="769375"/>
            <a:ext cx="3996081" cy="55322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07039" y="3826518"/>
            <a:ext cx="1404829" cy="22252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1603040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4043" y="657469"/>
            <a:ext cx="4268890" cy="57558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Rettangolo 4"/>
          <p:cNvSpPr/>
          <p:nvPr/>
        </p:nvSpPr>
        <p:spPr>
          <a:xfrm>
            <a:off x="5432612" y="1039017"/>
            <a:ext cx="526260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anose="02020702060506020403" pitchFamily="18" charset="0"/>
              </a:rPr>
              <a:t>P. Aldo </a:t>
            </a:r>
            <a:r>
              <a:rPr lang="en-US" sz="4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anose="02020702060506020403" pitchFamily="18" charset="0"/>
              </a:rPr>
              <a:t>Marchiol</a:t>
            </a:r>
            <a:endParaRPr lang="en-US" sz="4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be Garamond Pro Bold" panose="02020702060506020403" pitchFamily="18" charset="0"/>
            </a:endParaRPr>
          </a:p>
          <a:p>
            <a:pPr algn="ctr"/>
            <a:r>
              <a:rPr lang="en-US" sz="32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anose="02020702060506020403" pitchFamily="18" charset="0"/>
              </a:rPr>
              <a:t>30 </a:t>
            </a:r>
            <a:r>
              <a:rPr lang="en-US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anose="02020702060506020403" pitchFamily="18" charset="0"/>
              </a:rPr>
              <a:t>settembre</a:t>
            </a:r>
            <a:r>
              <a:rPr lang="en-US" sz="32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anose="02020702060506020403" pitchFamily="18" charset="0"/>
              </a:rPr>
              <a:t> 1995</a:t>
            </a:r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44951" y="2141951"/>
            <a:ext cx="1478071" cy="1478071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8560" y="4506976"/>
            <a:ext cx="7203440" cy="2351024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85567" y="2227438"/>
            <a:ext cx="5418739" cy="4043141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22903" y="3858016"/>
            <a:ext cx="1485415" cy="21857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7139812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4035" y="681058"/>
            <a:ext cx="4576762" cy="57197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Rettangolo 4"/>
          <p:cNvSpPr/>
          <p:nvPr/>
        </p:nvSpPr>
        <p:spPr>
          <a:xfrm>
            <a:off x="5432612" y="1039017"/>
            <a:ext cx="526260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anose="02020702060506020403" pitchFamily="18" charset="0"/>
              </a:rPr>
              <a:t>Catina</a:t>
            </a:r>
            <a:r>
              <a:rPr lang="en-US" sz="4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anose="02020702060506020403" pitchFamily="18" charset="0"/>
              </a:rPr>
              <a:t> </a:t>
            </a:r>
            <a:r>
              <a:rPr lang="en-US" sz="4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anose="02020702060506020403" pitchFamily="18" charset="0"/>
              </a:rPr>
              <a:t>Gubert</a:t>
            </a:r>
            <a:endParaRPr lang="en-US" sz="4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be Garamond Pro Bold" panose="02020702060506020403" pitchFamily="18" charset="0"/>
            </a:endParaRPr>
          </a:p>
          <a:p>
            <a:pPr algn="ctr"/>
            <a:r>
              <a:rPr lang="en-US" sz="32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anose="02020702060506020403" pitchFamily="18" charset="0"/>
              </a:rPr>
              <a:t>30 </a:t>
            </a:r>
            <a:r>
              <a:rPr lang="en-US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anose="02020702060506020403" pitchFamily="18" charset="0"/>
              </a:rPr>
              <a:t>settembre</a:t>
            </a:r>
            <a:r>
              <a:rPr lang="en-US" sz="32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anose="02020702060506020403" pitchFamily="18" charset="0"/>
              </a:rPr>
              <a:t> 1995</a:t>
            </a:r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5580220" y="2605412"/>
            <a:ext cx="1279867" cy="1279867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8560" y="5175504"/>
            <a:ext cx="7203440" cy="1682496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84119" y="2226048"/>
            <a:ext cx="6207881" cy="4631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764504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egnaposto contenuto 3"/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52160" y="2329841"/>
            <a:ext cx="1315234" cy="1315234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933450"/>
            <a:ext cx="12192000" cy="2924550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5260" y="1961186"/>
            <a:ext cx="3508788" cy="25330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30882" y="449976"/>
            <a:ext cx="7615825" cy="5682476"/>
          </a:xfrm>
          <a:prstGeom prst="rect">
            <a:avLst/>
          </a:prstGeom>
        </p:spPr>
      </p:pic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Le </a:t>
            </a:r>
            <a:r>
              <a:rPr lang="it-IT" dirty="0"/>
              <a:t>sorelle</a:t>
            </a:r>
            <a:r>
              <a:rPr lang="en-US" dirty="0"/>
              <a:t> Saveriane del Burundi</a:t>
            </a:r>
          </a:p>
        </p:txBody>
      </p:sp>
    </p:spTree>
    <p:extLst>
      <p:ext uri="{BB962C8B-B14F-4D97-AF65-F5344CB8AC3E}">
        <p14:creationId xmlns:p14="http://schemas.microsoft.com/office/powerpoint/2010/main" val="332191889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023" y="1638767"/>
            <a:ext cx="6611900" cy="46992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43167" y="4762103"/>
            <a:ext cx="1966585" cy="1966585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4778404" y="3261810"/>
            <a:ext cx="3962953" cy="3229426"/>
          </a:xfrm>
          <a:prstGeom prst="rect">
            <a:avLst/>
          </a:prstGeom>
        </p:spPr>
      </p:pic>
      <p:sp>
        <p:nvSpPr>
          <p:cNvPr id="4" name="Rettangolo 3"/>
          <p:cNvSpPr/>
          <p:nvPr/>
        </p:nvSpPr>
        <p:spPr>
          <a:xfrm>
            <a:off x="7250653" y="802349"/>
            <a:ext cx="4249271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anose="02020702060506020403" pitchFamily="18" charset="0"/>
              </a:rPr>
              <a:t>Olga </a:t>
            </a:r>
            <a:r>
              <a:rPr lang="en-US" sz="4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anose="02020702060506020403" pitchFamily="18" charset="0"/>
              </a:rPr>
              <a:t>Raschietti</a:t>
            </a:r>
            <a:r>
              <a:rPr lang="en-US" sz="4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anose="02020702060506020403" pitchFamily="18" charset="0"/>
              </a:rPr>
              <a:t>,</a:t>
            </a:r>
          </a:p>
          <a:p>
            <a:r>
              <a:rPr lang="en-US" sz="4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anose="02020702060506020403" pitchFamily="18" charset="0"/>
              </a:rPr>
              <a:t>Lucia </a:t>
            </a:r>
            <a:r>
              <a:rPr lang="en-US" sz="4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anose="02020702060506020403" pitchFamily="18" charset="0"/>
              </a:rPr>
              <a:t>Pulici</a:t>
            </a:r>
            <a:r>
              <a:rPr lang="en-US" sz="4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anose="02020702060506020403" pitchFamily="18" charset="0"/>
              </a:rPr>
              <a:t> e</a:t>
            </a:r>
          </a:p>
          <a:p>
            <a:r>
              <a:rPr lang="en-US" sz="4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anose="02020702060506020403" pitchFamily="18" charset="0"/>
              </a:rPr>
              <a:t>Bernadetta</a:t>
            </a:r>
            <a:r>
              <a:rPr lang="en-US" sz="4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anose="02020702060506020403" pitchFamily="18" charset="0"/>
              </a:rPr>
              <a:t>  </a:t>
            </a:r>
            <a:r>
              <a:rPr lang="en-US" sz="4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anose="02020702060506020403" pitchFamily="18" charset="0"/>
              </a:rPr>
              <a:t>Boggiani</a:t>
            </a:r>
            <a:endParaRPr lang="en-US" sz="4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be Garamond Pro Bold" panose="02020702060506020403" pitchFamily="18" charset="0"/>
            </a:endParaRPr>
          </a:p>
          <a:p>
            <a:pPr algn="ctr"/>
            <a:endParaRPr lang="en-US" sz="1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be Garamond Pro Bold" panose="02020702060506020403" pitchFamily="18" charset="0"/>
            </a:endParaRPr>
          </a:p>
          <a:p>
            <a:pPr algn="ctr"/>
            <a:r>
              <a:rPr lang="en-US" sz="32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anose="02020702060506020403" pitchFamily="18" charset="0"/>
              </a:rPr>
              <a:t>7/8 </a:t>
            </a:r>
            <a:r>
              <a:rPr lang="en-US" sz="32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anose="02020702060506020403" pitchFamily="18" charset="0"/>
              </a:rPr>
              <a:t>settembre</a:t>
            </a:r>
            <a:r>
              <a:rPr lang="en-US" sz="32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anose="02020702060506020403" pitchFamily="18" charset="0"/>
              </a:rPr>
              <a:t> 2014</a:t>
            </a:r>
          </a:p>
        </p:txBody>
      </p:sp>
    </p:spTree>
    <p:extLst>
      <p:ext uri="{BB962C8B-B14F-4D97-AF65-F5344CB8AC3E}">
        <p14:creationId xmlns:p14="http://schemas.microsoft.com/office/powerpoint/2010/main" val="244361162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5432612" y="1039017"/>
            <a:ext cx="526260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US" sz="3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be Garamond Pro Bold" panose="02020702060506020403" pitchFamily="18" charset="0"/>
            </a:endParaRP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1115" y="779056"/>
            <a:ext cx="8244105" cy="52998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Immagin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3080" y="2387252"/>
            <a:ext cx="3228975" cy="3962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1499978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ctrTitle"/>
          </p:nvPr>
        </p:nvSpPr>
        <p:spPr>
          <a:xfrm>
            <a:off x="1154954" y="1753643"/>
            <a:ext cx="9705111" cy="3023737"/>
          </a:xfrm>
        </p:spPr>
        <p:txBody>
          <a:bodyPr/>
          <a:lstStyle/>
          <a:p>
            <a:r>
              <a:rPr lang="it-IT" sz="4800" dirty="0">
                <a:latin typeface="Adobe Garamond Pro Bold" panose="02020702060506020403" pitchFamily="18" charset="0"/>
              </a:rPr>
              <a:t>Il martirio</a:t>
            </a:r>
            <a:br>
              <a:rPr lang="it-IT" sz="4800" dirty="0">
                <a:latin typeface="Adobe Garamond Pro Bold" panose="02020702060506020403" pitchFamily="18" charset="0"/>
              </a:rPr>
            </a:br>
            <a:r>
              <a:rPr lang="it-IT" sz="4800" dirty="0">
                <a:latin typeface="Adobe Garamond Pro Bold" panose="02020702060506020403" pitchFamily="18" charset="0"/>
              </a:rPr>
              <a:t>nelle Chiese del Sud del mondo</a:t>
            </a:r>
            <a:br>
              <a:rPr lang="it-IT" sz="4800" dirty="0">
                <a:latin typeface="Adobe Garamond Pro Bold" panose="02020702060506020403" pitchFamily="18" charset="0"/>
              </a:rPr>
            </a:br>
            <a:r>
              <a:rPr lang="it-IT" sz="4800" dirty="0">
                <a:latin typeface="Adobe Garamond Pro Bold" panose="02020702060506020403" pitchFamily="18" charset="0"/>
              </a:rPr>
              <a:t>è uno degli aspetti più sconvolgenti</a:t>
            </a:r>
            <a:br>
              <a:rPr lang="it-IT" sz="4800" dirty="0">
                <a:latin typeface="Adobe Garamond Pro Bold" panose="02020702060506020403" pitchFamily="18" charset="0"/>
              </a:rPr>
            </a:br>
            <a:r>
              <a:rPr lang="it-IT" sz="4800" dirty="0">
                <a:latin typeface="Adobe Garamond Pro Bold" panose="02020702060506020403" pitchFamily="18" charset="0"/>
              </a:rPr>
              <a:t>dell’evangelizzazione contemporanea </a:t>
            </a:r>
          </a:p>
        </p:txBody>
      </p:sp>
    </p:spTree>
    <p:extLst>
      <p:ext uri="{BB962C8B-B14F-4D97-AF65-F5344CB8AC3E}">
        <p14:creationId xmlns:p14="http://schemas.microsoft.com/office/powerpoint/2010/main" val="169301564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la riunioni ione">
  <a:themeElements>
    <a:clrScheme name="Ion Boardroom">
      <a:dk1>
        <a:sysClr val="windowText" lastClr="000000"/>
      </a:dk1>
      <a:lt1>
        <a:sysClr val="window" lastClr="FFFFFF"/>
      </a:lt1>
      <a:dk2>
        <a:srgbClr val="EE5818"/>
      </a:dk2>
      <a:lt2>
        <a:srgbClr val="EBEBEB"/>
      </a:lt2>
      <a:accent1>
        <a:srgbClr val="F5A408"/>
      </a:accent1>
      <a:accent2>
        <a:srgbClr val="FA731A"/>
      </a:accent2>
      <a:accent3>
        <a:srgbClr val="AB9281"/>
      </a:accent3>
      <a:accent4>
        <a:srgbClr val="A18CD0"/>
      </a:accent4>
      <a:accent5>
        <a:srgbClr val="8EBBD2"/>
      </a:accent5>
      <a:accent6>
        <a:srgbClr val="ACC995"/>
      </a:accent6>
      <a:hlink>
        <a:srgbClr val="FAC96A"/>
      </a:hlink>
      <a:folHlink>
        <a:srgbClr val="FCDB9B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04000"/>
                <a:satMod val="128000"/>
                <a:lumMod val="10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68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42000"/>
                <a:hueMod val="42000"/>
                <a:satMod val="124000"/>
                <a:lumMod val="62000"/>
              </a:schemeClr>
              <a:schemeClr val="phClr">
                <a:tint val="96000"/>
                <a:satMod val="13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F1C4790-FE3C-4020-8CA7-00621DA7BB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2627</TotalTime>
  <Words>163</Words>
  <Application>Microsoft Office PowerPoint</Application>
  <PresentationFormat>Widescreen</PresentationFormat>
  <Paragraphs>44</Paragraphs>
  <Slides>25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8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25</vt:i4>
      </vt:variant>
    </vt:vector>
  </HeadingPairs>
  <TitlesOfParts>
    <vt:vector size="34" baseType="lpstr">
      <vt:lpstr>Aachen BT</vt:lpstr>
      <vt:lpstr>Adobe Garamond Pro Bold</vt:lpstr>
      <vt:lpstr>Arial</vt:lpstr>
      <vt:lpstr>Arial Rounded MT Bold</vt:lpstr>
      <vt:lpstr>Book Antiqua</vt:lpstr>
      <vt:lpstr>Century Gothic</vt:lpstr>
      <vt:lpstr>Times New Roman</vt:lpstr>
      <vt:lpstr>Wingdings 3</vt:lpstr>
      <vt:lpstr>Sala riunioni ione</vt:lpstr>
      <vt:lpstr>Memoria eorum in benedictione</vt:lpstr>
      <vt:lpstr>Se il chicco di grano caduto in terra non muore, rimane solo; se invece muore, produce molto frutto (Gv 12,24)</vt:lpstr>
      <vt:lpstr>i Martiri della Cina</vt:lpstr>
      <vt:lpstr>P. Caio Rastelli 28 febbraio 1901</vt:lpstr>
      <vt:lpstr>Presentazione standard di PowerPoint</vt:lpstr>
      <vt:lpstr>i Martiri del Congo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Chiusura del processo rogatoriale diocesano a PR</vt:lpstr>
      <vt:lpstr>Martiri del Bangladesh</vt:lpstr>
      <vt:lpstr>Presentazione standard di PowerPoint</vt:lpstr>
      <vt:lpstr>Presentazione standard di PowerPoint</vt:lpstr>
      <vt:lpstr>Martiri del Brasile</vt:lpstr>
      <vt:lpstr>Presentazione standard di PowerPoint</vt:lpstr>
      <vt:lpstr>Presentazione standard di PowerPoint</vt:lpstr>
      <vt:lpstr>i Martiri del Burundi</vt:lpstr>
      <vt:lpstr>Presentazione standard di PowerPoint</vt:lpstr>
      <vt:lpstr>Presentazione standard di PowerPoint</vt:lpstr>
      <vt:lpstr>Presentazione standard di PowerPoint</vt:lpstr>
      <vt:lpstr>Le sorelle Saveriane del Burundi</vt:lpstr>
      <vt:lpstr>Presentazione standard di PowerPoint</vt:lpstr>
      <vt:lpstr>Presentazione standard di PowerPoint</vt:lpstr>
      <vt:lpstr>Il martirio nelle Chiese del Sud del mondo è uno degli aspetti più sconvolgenti dell’evangelizzazione contemporanea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GERARDO</dc:creator>
  <cp:lastModifiedBy>CDSR</cp:lastModifiedBy>
  <cp:revision>78</cp:revision>
  <cp:lastPrinted>2018-07-21T17:14:00Z</cp:lastPrinted>
  <dcterms:created xsi:type="dcterms:W3CDTF">2018-07-13T21:16:02Z</dcterms:created>
  <dcterms:modified xsi:type="dcterms:W3CDTF">2018-09-28T14:04:16Z</dcterms:modified>
</cp:coreProperties>
</file>