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6" r:id="rId4"/>
    <p:sldId id="257" r:id="rId5"/>
    <p:sldId id="269" r:id="rId6"/>
    <p:sldId id="270" r:id="rId7"/>
    <p:sldId id="271" r:id="rId8"/>
    <p:sldId id="272" r:id="rId9"/>
    <p:sldId id="273" r:id="rId10"/>
    <p:sldId id="274" r:id="rId11"/>
    <p:sldId id="258" r:id="rId12"/>
    <p:sldId id="259" r:id="rId13"/>
    <p:sldId id="260" r:id="rId14"/>
    <p:sldId id="261" r:id="rId15"/>
    <p:sldId id="262" r:id="rId16"/>
    <p:sldId id="282" r:id="rId17"/>
    <p:sldId id="265" r:id="rId18"/>
    <p:sldId id="264" r:id="rId19"/>
    <p:sldId id="263" r:id="rId20"/>
    <p:sldId id="266" r:id="rId21"/>
    <p:sldId id="267" r:id="rId22"/>
    <p:sldId id="268" r:id="rId23"/>
    <p:sldId id="281" r:id="rId24"/>
    <p:sldId id="280" r:id="rId25"/>
    <p:sldId id="283" r:id="rId26"/>
    <p:sldId id="284" r:id="rId2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2371258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1483676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2665051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1833399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2829308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1936307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6399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2927590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364440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2509497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66C1216-DD7F-4313-8F30-4A952E729C8D}" type="datetimeFigureOut">
              <a:rPr lang="es-ES" smtClean="0"/>
              <a:t>20/09/2018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BB85593-6B70-4F50-BBFA-D4CC6BBDE174}" type="slidenum">
              <a:rPr lang="es-ES" smtClean="0"/>
              <a:t>‹Nº›</a:t>
            </a:fld>
            <a:endParaRPr lang="es-ES"/>
          </a:p>
        </p:txBody>
      </p:sp>
    </p:spTree>
    <p:extLst>
      <p:ext uri="{BB962C8B-B14F-4D97-AF65-F5344CB8AC3E}">
        <p14:creationId xmlns:p14="http://schemas.microsoft.com/office/powerpoint/2010/main" val="665201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6C1216-DD7F-4313-8F30-4A952E729C8D}" type="datetimeFigureOut">
              <a:rPr lang="es-ES" smtClean="0"/>
              <a:t>20/09/2018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85593-6B70-4F50-BBFA-D4CC6BBDE174}" type="slidenum">
              <a:rPr lang="es-ES" smtClean="0"/>
              <a:t>‹Nº›</a:t>
            </a:fld>
            <a:endParaRPr lang="es-ES"/>
          </a:p>
        </p:txBody>
      </p:sp>
    </p:spTree>
    <p:extLst>
      <p:ext uri="{BB962C8B-B14F-4D97-AF65-F5344CB8AC3E}">
        <p14:creationId xmlns:p14="http://schemas.microsoft.com/office/powerpoint/2010/main" val="3021021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2.ti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3.ti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openxmlformats.org/officeDocument/2006/relationships/image" Target="../media/image22.tif"/><Relationship Id="rId13" Type="http://schemas.openxmlformats.org/officeDocument/2006/relationships/image" Target="../media/image35.jpeg"/><Relationship Id="rId3" Type="http://schemas.openxmlformats.org/officeDocument/2006/relationships/image" Target="../media/image27.png"/><Relationship Id="rId7" Type="http://schemas.openxmlformats.org/officeDocument/2006/relationships/image" Target="../media/image30.jpeg"/><Relationship Id="rId12" Type="http://schemas.openxmlformats.org/officeDocument/2006/relationships/image" Target="../media/image34.pn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29.jpeg"/><Relationship Id="rId11" Type="http://schemas.openxmlformats.org/officeDocument/2006/relationships/image" Target="../media/image33.jpeg"/><Relationship Id="rId5" Type="http://schemas.openxmlformats.org/officeDocument/2006/relationships/image" Target="../media/image28.jpeg"/><Relationship Id="rId10" Type="http://schemas.openxmlformats.org/officeDocument/2006/relationships/image" Target="../media/image32.tif"/><Relationship Id="rId4" Type="http://schemas.openxmlformats.org/officeDocument/2006/relationships/image" Target="../media/image23.tif"/><Relationship Id="rId9"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73461" y="5229200"/>
            <a:ext cx="7772400" cy="1470025"/>
          </a:xfrm>
        </p:spPr>
        <p:txBody>
          <a:bodyPr/>
          <a:lstStyle/>
          <a:p>
            <a:r>
              <a:rPr lang="es-ES" b="1" i="1" dirty="0" smtClean="0">
                <a:solidFill>
                  <a:srgbClr val="FF0000"/>
                </a:solidFill>
              </a:rPr>
              <a:t>Mártires Javerianos</a:t>
            </a:r>
            <a:endParaRPr lang="es-ES" b="1" i="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2852936"/>
            <a:ext cx="39624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Usuario\Pictures\Logo Javeriano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461" y="548680"/>
            <a:ext cx="7560000" cy="25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4661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5896" y="1556792"/>
            <a:ext cx="5111750" cy="3833812"/>
          </a:xfrm>
        </p:spPr>
      </p:pic>
      <p:sp>
        <p:nvSpPr>
          <p:cNvPr id="4" name="3 Marcador de texto"/>
          <p:cNvSpPr>
            <a:spLocks noGrp="1"/>
          </p:cNvSpPr>
          <p:nvPr>
            <p:ph type="body" sz="half" idx="2"/>
          </p:nvPr>
        </p:nvSpPr>
        <p:spPr>
          <a:xfrm>
            <a:off x="395536" y="836712"/>
            <a:ext cx="3008313" cy="4691063"/>
          </a:xfrm>
        </p:spPr>
        <p:txBody>
          <a:bodyPr>
            <a:normAutofit/>
          </a:bodyPr>
          <a:lstStyle/>
          <a:p>
            <a:pPr algn="just"/>
            <a:r>
              <a:rPr lang="es-ES" sz="1800" dirty="0" smtClean="0"/>
              <a:t>Presentando estos mártires, queremos evitar de caer en la “retórica” del martirio. Su exaltación es el riesgo de presentar al no creyente una imagen falsa de la fe, como si esta comportarse la exaltación del sacrificio en cuanto tal. En realidad, lo que se magnifica es la fuerza del bien. Y esto así dicho, de hecho, el martirio se convierte en signo de esperanza; esto muestra que la resistencia del bien es más tenaz que la violencia agresiva del mal.</a:t>
            </a:r>
            <a:endParaRPr lang="es-ES" sz="1800" dirty="0"/>
          </a:p>
        </p:txBody>
      </p:sp>
    </p:spTree>
    <p:extLst>
      <p:ext uri="{BB962C8B-B14F-4D97-AF65-F5344CB8AC3E}">
        <p14:creationId xmlns:p14="http://schemas.microsoft.com/office/powerpoint/2010/main" val="1046858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err="1" smtClean="0"/>
              <a:t>Caio</a:t>
            </a:r>
            <a:r>
              <a:rPr lang="es-ES" dirty="0" smtClean="0"/>
              <a:t> </a:t>
            </a:r>
            <a:r>
              <a:rPr lang="es-ES" dirty="0" err="1" smtClean="0"/>
              <a:t>Rastelli</a:t>
            </a:r>
            <a:r>
              <a:rPr lang="es-ES" dirty="0" smtClean="0"/>
              <a:t/>
            </a:r>
            <a:br>
              <a:rPr lang="es-ES" dirty="0" smtClean="0"/>
            </a:br>
            <a:r>
              <a:rPr lang="it-IT" dirty="0" smtClean="0"/>
              <a:t>1872-03-25 - Ghiara di Fontanellato (Parma)</a:t>
            </a:r>
            <a:br>
              <a:rPr lang="it-IT" dirty="0" smtClean="0"/>
            </a:br>
            <a:r>
              <a:rPr lang="it-IT" dirty="0" smtClean="0"/>
              <a:t>1901-02-28 - Tai-yen-fu (Cina)</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95936" y="291422"/>
            <a:ext cx="3890323" cy="5446452"/>
          </a:xfrm>
        </p:spPr>
      </p:pic>
      <p:sp>
        <p:nvSpPr>
          <p:cNvPr id="4" name="3 Marcador de texto"/>
          <p:cNvSpPr>
            <a:spLocks noGrp="1"/>
          </p:cNvSpPr>
          <p:nvPr>
            <p:ph type="body" sz="half" idx="2"/>
          </p:nvPr>
        </p:nvSpPr>
        <p:spPr/>
        <p:txBody>
          <a:bodyPr>
            <a:normAutofit/>
          </a:bodyPr>
          <a:lstStyle/>
          <a:p>
            <a:endParaRPr lang="es-ES" sz="1800" dirty="0" smtClean="0"/>
          </a:p>
          <a:p>
            <a:endParaRPr lang="es-ES" sz="1800" dirty="0"/>
          </a:p>
          <a:p>
            <a:r>
              <a:rPr lang="es-ES" sz="1800" dirty="0" smtClean="0"/>
              <a:t>El Padre </a:t>
            </a:r>
            <a:r>
              <a:rPr lang="es-ES" sz="1800" dirty="0" err="1" smtClean="0"/>
              <a:t>Caio</a:t>
            </a:r>
            <a:r>
              <a:rPr lang="es-ES" sz="1800" dirty="0" smtClean="0"/>
              <a:t> </a:t>
            </a:r>
            <a:r>
              <a:rPr lang="es-ES" sz="1800" dirty="0" err="1" smtClean="0"/>
              <a:t>Rastelli</a:t>
            </a:r>
            <a:r>
              <a:rPr lang="es-ES" sz="1800" dirty="0" smtClean="0"/>
              <a:t>  va a China </a:t>
            </a:r>
            <a:r>
              <a:rPr lang="es-ES" sz="1800" dirty="0"/>
              <a:t> </a:t>
            </a:r>
            <a:r>
              <a:rPr lang="es-ES" sz="1800" dirty="0" smtClean="0"/>
              <a:t>en el primer envío javeriano </a:t>
            </a:r>
            <a:r>
              <a:rPr lang="es-ES" sz="1800" dirty="0"/>
              <a:t> </a:t>
            </a:r>
            <a:r>
              <a:rPr lang="es-ES" sz="1800" dirty="0" smtClean="0"/>
              <a:t>a misiones. Él iba con el obispo franciscano Francesco </a:t>
            </a:r>
            <a:r>
              <a:rPr lang="es-ES" sz="1800" dirty="0" err="1" smtClean="0"/>
              <a:t>Fogolla</a:t>
            </a:r>
            <a:r>
              <a:rPr lang="es-ES" sz="1800" dirty="0" smtClean="0"/>
              <a:t>  que morirá mártir en la persecución de los </a:t>
            </a:r>
            <a:r>
              <a:rPr lang="es-ES" sz="1800" dirty="0" err="1" smtClean="0"/>
              <a:t>Boxer</a:t>
            </a:r>
            <a:r>
              <a:rPr lang="es-ES" sz="1800" dirty="0" smtClean="0"/>
              <a:t>. </a:t>
            </a:r>
          </a:p>
          <a:p>
            <a:r>
              <a:rPr lang="es-ES" sz="1800" dirty="0" smtClean="0"/>
              <a:t>Fue una persecución religiosa muy dura. </a:t>
            </a:r>
            <a:r>
              <a:rPr lang="es-ES" sz="1800" dirty="0" err="1" smtClean="0"/>
              <a:t>Caio</a:t>
            </a:r>
            <a:r>
              <a:rPr lang="es-ES" sz="1800" dirty="0" smtClean="0"/>
              <a:t> </a:t>
            </a:r>
            <a:r>
              <a:rPr lang="es-ES" sz="1800" dirty="0" err="1" smtClean="0"/>
              <a:t>Rastelli</a:t>
            </a:r>
            <a:r>
              <a:rPr lang="es-ES" sz="1800" dirty="0" smtClean="0"/>
              <a:t> muere extenuado por el cansancio  y la enfermedad. </a:t>
            </a:r>
            <a:endParaRPr lang="es-ES" sz="1800" dirty="0"/>
          </a:p>
        </p:txBody>
      </p:sp>
    </p:spTree>
    <p:extLst>
      <p:ext uri="{BB962C8B-B14F-4D97-AF65-F5344CB8AC3E}">
        <p14:creationId xmlns:p14="http://schemas.microsoft.com/office/powerpoint/2010/main" val="985141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it-IT" dirty="0" smtClean="0"/>
              <a:t>GIOVANNI BOTTON</a:t>
            </a:r>
            <a:br>
              <a:rPr lang="it-IT" dirty="0" smtClean="0"/>
            </a:br>
            <a:r>
              <a:rPr lang="it-IT" dirty="0" smtClean="0"/>
              <a:t>1908-05-09 - Carmignano (Vi)</a:t>
            </a:r>
            <a:br>
              <a:rPr lang="it-IT" dirty="0" smtClean="0"/>
            </a:br>
            <a:r>
              <a:rPr lang="it-IT" dirty="0" smtClean="0"/>
              <a:t>1944-04-30 - Hsuchang (Cina)</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6248" y="273555"/>
            <a:ext cx="4309354" cy="5852102"/>
          </a:xfrm>
        </p:spPr>
      </p:pic>
      <p:sp>
        <p:nvSpPr>
          <p:cNvPr id="4" name="3 Marcador de texto"/>
          <p:cNvSpPr>
            <a:spLocks noGrp="1"/>
          </p:cNvSpPr>
          <p:nvPr>
            <p:ph type="body" sz="half" idx="2"/>
          </p:nvPr>
        </p:nvSpPr>
        <p:spPr/>
        <p:txBody>
          <a:bodyPr>
            <a:noAutofit/>
          </a:bodyPr>
          <a:lstStyle/>
          <a:p>
            <a:pPr algn="just"/>
            <a:r>
              <a:rPr lang="it-IT" sz="1800" dirty="0" smtClean="0"/>
              <a:t>Misionero en China de  1934 a 1944 muerto por salvar la vida a sus cristianos. </a:t>
            </a:r>
          </a:p>
          <a:p>
            <a:pPr algn="just"/>
            <a:r>
              <a:rPr lang="it-IT" sz="1800" dirty="0" smtClean="0"/>
              <a:t>Había escrito a sus familiares «Estamos felices pronto iremos a  hacer fiesta al cielo".</a:t>
            </a:r>
            <a:endParaRPr lang="es-ES" sz="1800" dirty="0" smtClean="0"/>
          </a:p>
          <a:p>
            <a:pPr algn="just"/>
            <a:r>
              <a:rPr lang="es-ES" sz="1800" dirty="0" smtClean="0"/>
              <a:t>Durante la guerra de China es asesinado por dos soldados japoneses. Él da su vida para que otros no sean asesinados. Cuando moría decía “Señor ven a tomarme” el  P. </a:t>
            </a:r>
            <a:r>
              <a:rPr lang="es-ES" sz="1800" dirty="0" err="1" smtClean="0"/>
              <a:t>Zulian</a:t>
            </a:r>
            <a:r>
              <a:rPr lang="es-ES" sz="1800" dirty="0" smtClean="0"/>
              <a:t> le sugería una jaculatoria. Él dice “ofrezco mi vida para que el Señor salve a China”.</a:t>
            </a:r>
          </a:p>
        </p:txBody>
      </p:sp>
      <p:sp>
        <p:nvSpPr>
          <p:cNvPr id="6" name="5 CuadroTexto"/>
          <p:cNvSpPr txBox="1"/>
          <p:nvPr/>
        </p:nvSpPr>
        <p:spPr>
          <a:xfrm>
            <a:off x="3923928" y="5125314"/>
            <a:ext cx="4245265" cy="369332"/>
          </a:xfrm>
          <a:prstGeom prst="rect">
            <a:avLst/>
          </a:prstGeom>
          <a:noFill/>
        </p:spPr>
        <p:txBody>
          <a:bodyPr wrap="none" rtlCol="0">
            <a:spAutoFit/>
          </a:bodyPr>
          <a:lstStyle/>
          <a:p>
            <a:r>
              <a:rPr lang="es-ES" b="1" dirty="0" smtClean="0"/>
              <a:t>Ha dado la vida para salvar a sus cristianos</a:t>
            </a:r>
          </a:p>
        </p:txBody>
      </p:sp>
    </p:spTree>
    <p:extLst>
      <p:ext uri="{BB962C8B-B14F-4D97-AF65-F5344CB8AC3E}">
        <p14:creationId xmlns:p14="http://schemas.microsoft.com/office/powerpoint/2010/main" val="19294503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VITTORIO </a:t>
            </a:r>
            <a:r>
              <a:rPr lang="es-ES" dirty="0" smtClean="0"/>
              <a:t>FACCIN</a:t>
            </a:r>
            <a:br>
              <a:rPr lang="es-ES" dirty="0" smtClean="0"/>
            </a:br>
            <a:r>
              <a:rPr lang="es-ES" dirty="0" smtClean="0"/>
              <a:t>1934-01-07 - </a:t>
            </a:r>
            <a:r>
              <a:rPr lang="es-ES" dirty="0" err="1" smtClean="0"/>
              <a:t>Villaverla</a:t>
            </a:r>
            <a:r>
              <a:rPr lang="es-ES" dirty="0" smtClean="0"/>
              <a:t> (Vi)</a:t>
            </a:r>
            <a:br>
              <a:rPr lang="es-ES" dirty="0" smtClean="0"/>
            </a:br>
            <a:r>
              <a:rPr lang="es-ES" dirty="0" smtClean="0"/>
              <a:t>1964-11-28 - </a:t>
            </a:r>
            <a:r>
              <a:rPr lang="es-ES" dirty="0" err="1" smtClean="0"/>
              <a:t>Baraka</a:t>
            </a:r>
            <a:r>
              <a:rPr lang="es-ES" dirty="0" smtClean="0"/>
              <a:t> Kivu (Congo)</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6248" y="273555"/>
            <a:ext cx="4309354" cy="5852102"/>
          </a:xfrm>
        </p:spPr>
      </p:pic>
      <p:sp>
        <p:nvSpPr>
          <p:cNvPr id="4" name="3 Marcador de texto"/>
          <p:cNvSpPr>
            <a:spLocks noGrp="1"/>
          </p:cNvSpPr>
          <p:nvPr>
            <p:ph type="body" sz="half" idx="2"/>
          </p:nvPr>
        </p:nvSpPr>
        <p:spPr/>
        <p:txBody>
          <a:bodyPr>
            <a:normAutofit/>
          </a:bodyPr>
          <a:lstStyle/>
          <a:p>
            <a:pPr algn="just"/>
            <a:endParaRPr lang="es-ES" sz="1800" dirty="0" smtClean="0"/>
          </a:p>
          <a:p>
            <a:pPr algn="just"/>
            <a:r>
              <a:rPr lang="es-ES" sz="1800" dirty="0" smtClean="0"/>
              <a:t>El coronel </a:t>
            </a:r>
            <a:r>
              <a:rPr lang="es-ES" sz="1800" dirty="0" err="1" smtClean="0"/>
              <a:t>Masanga</a:t>
            </a:r>
            <a:r>
              <a:rPr lang="es-ES" sz="1800" dirty="0" smtClean="0"/>
              <a:t> buscaba dinero, muchos pretextos, obliga al hermano a subir al jeep, él intuye que las cosas no van bien. Sube y trata de dialogar, pero había mucho odio, le dice que irá a buscar al p. Carrara para ir a </a:t>
            </a:r>
            <a:r>
              <a:rPr lang="es-ES" sz="1800" dirty="0" err="1" smtClean="0"/>
              <a:t>Fizi</a:t>
            </a:r>
            <a:r>
              <a:rPr lang="es-ES" sz="1800" dirty="0" smtClean="0"/>
              <a:t>, pero cuando quiere descender, el coronel saca la pistola y lo mata en el momento.</a:t>
            </a:r>
          </a:p>
          <a:p>
            <a:pPr algn="just"/>
            <a:endParaRPr lang="es-ES" sz="1800" b="1" dirty="0"/>
          </a:p>
          <a:p>
            <a:pPr algn="just"/>
            <a:r>
              <a:rPr lang="es-ES" sz="1800" b="1" dirty="0" smtClean="0"/>
              <a:t>Dentro de él una locura de amor</a:t>
            </a:r>
            <a:endParaRPr lang="es-ES" sz="1800" b="1" dirty="0"/>
          </a:p>
        </p:txBody>
      </p:sp>
    </p:spTree>
    <p:extLst>
      <p:ext uri="{BB962C8B-B14F-4D97-AF65-F5344CB8AC3E}">
        <p14:creationId xmlns:p14="http://schemas.microsoft.com/office/powerpoint/2010/main" val="2843690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LUIGI </a:t>
            </a:r>
            <a:r>
              <a:rPr lang="es-ES" dirty="0" smtClean="0"/>
              <a:t>CARRARA</a:t>
            </a:r>
            <a:br>
              <a:rPr lang="es-ES" dirty="0" smtClean="0"/>
            </a:br>
            <a:r>
              <a:rPr lang="es-ES" dirty="0" smtClean="0"/>
              <a:t>1933-03-03 - </a:t>
            </a:r>
            <a:r>
              <a:rPr lang="es-ES" dirty="0" err="1" smtClean="0"/>
              <a:t>Cornale</a:t>
            </a:r>
            <a:r>
              <a:rPr lang="es-ES" dirty="0" smtClean="0"/>
              <a:t> (</a:t>
            </a:r>
            <a:r>
              <a:rPr lang="es-ES" dirty="0" err="1" smtClean="0"/>
              <a:t>Bg</a:t>
            </a:r>
            <a:r>
              <a:rPr lang="es-ES" dirty="0" smtClean="0"/>
              <a:t>)</a:t>
            </a:r>
            <a:br>
              <a:rPr lang="es-ES" dirty="0" smtClean="0"/>
            </a:br>
            <a:r>
              <a:rPr lang="es-ES" dirty="0" smtClean="0"/>
              <a:t>1964-11-28 - </a:t>
            </a:r>
            <a:r>
              <a:rPr lang="es-ES" dirty="0" err="1" smtClean="0"/>
              <a:t>Baraka</a:t>
            </a:r>
            <a:r>
              <a:rPr lang="es-ES" dirty="0" smtClean="0"/>
              <a:t> Kivu (Congo)</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6248" y="303721"/>
            <a:ext cx="4309354" cy="5791771"/>
          </a:xfrm>
        </p:spPr>
      </p:pic>
      <p:sp>
        <p:nvSpPr>
          <p:cNvPr id="4" name="3 Marcador de texto"/>
          <p:cNvSpPr>
            <a:spLocks noGrp="1"/>
          </p:cNvSpPr>
          <p:nvPr>
            <p:ph type="body" sz="half" idx="2"/>
          </p:nvPr>
        </p:nvSpPr>
        <p:spPr/>
        <p:txBody>
          <a:bodyPr>
            <a:normAutofit/>
          </a:bodyPr>
          <a:lstStyle/>
          <a:p>
            <a:pPr algn="just"/>
            <a:r>
              <a:rPr lang="es-ES" sz="1800" dirty="0" smtClean="0"/>
              <a:t>Muy joven, se encontraba confesando en la iglesia cuando había oído rumores fuera. Salió y encontró el cuerpo del hermano </a:t>
            </a:r>
            <a:r>
              <a:rPr lang="es-ES" sz="1800" dirty="0" err="1" smtClean="0"/>
              <a:t>Faccin</a:t>
            </a:r>
            <a:r>
              <a:rPr lang="es-ES" sz="1800" dirty="0" smtClean="0"/>
              <a:t> muerto. El coronel </a:t>
            </a:r>
            <a:r>
              <a:rPr lang="es-ES" sz="1800" dirty="0" err="1" smtClean="0"/>
              <a:t>Masanga</a:t>
            </a:r>
            <a:r>
              <a:rPr lang="es-ES" sz="1800" dirty="0" smtClean="0"/>
              <a:t> le decía, te llevo a </a:t>
            </a:r>
            <a:r>
              <a:rPr lang="es-ES" sz="1800" dirty="0" err="1" smtClean="0"/>
              <a:t>Fizzi</a:t>
            </a:r>
            <a:r>
              <a:rPr lang="es-ES" sz="1800" dirty="0" smtClean="0"/>
              <a:t> para matarte junto a los otros padres. Él respondía, 2si me quieres matar, mátame aquí junto al hermano”.  Fueron sus últimas palabras.</a:t>
            </a:r>
          </a:p>
          <a:p>
            <a:pPr algn="just"/>
            <a:endParaRPr lang="es-ES" sz="1800" dirty="0"/>
          </a:p>
          <a:p>
            <a:pPr algn="just"/>
            <a:r>
              <a:rPr lang="es-ES" sz="1800" b="1" dirty="0" smtClean="0"/>
              <a:t>Morir junto al hermano</a:t>
            </a:r>
            <a:endParaRPr lang="es-ES" sz="1800" b="1" dirty="0"/>
          </a:p>
        </p:txBody>
      </p:sp>
    </p:spTree>
    <p:extLst>
      <p:ext uri="{BB962C8B-B14F-4D97-AF65-F5344CB8AC3E}">
        <p14:creationId xmlns:p14="http://schemas.microsoft.com/office/powerpoint/2010/main" val="10630446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GIOVANNI DIDONÉ</a:t>
            </a:r>
            <a:r>
              <a:rPr lang="es-ES" dirty="0" smtClean="0"/>
              <a:t/>
            </a:r>
            <a:br>
              <a:rPr lang="es-ES" dirty="0" smtClean="0"/>
            </a:br>
            <a:r>
              <a:rPr lang="es-ES" dirty="0" smtClean="0"/>
              <a:t>1930-03-18 - </a:t>
            </a:r>
            <a:r>
              <a:rPr lang="es-ES" dirty="0" err="1" smtClean="0"/>
              <a:t>Cittadella</a:t>
            </a:r>
            <a:r>
              <a:rPr lang="es-ES" dirty="0" smtClean="0"/>
              <a:t> (Pd)</a:t>
            </a:r>
            <a:br>
              <a:rPr lang="es-ES" dirty="0" smtClean="0"/>
            </a:br>
            <a:r>
              <a:rPr lang="es-ES" dirty="0" smtClean="0"/>
              <a:t>1964-11-28 - </a:t>
            </a:r>
            <a:r>
              <a:rPr lang="es-ES" dirty="0" err="1" smtClean="0"/>
              <a:t>Fizi</a:t>
            </a:r>
            <a:r>
              <a:rPr lang="es-ES" dirty="0" smtClean="0"/>
              <a:t> (Congo)</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6248" y="273555"/>
            <a:ext cx="4309354" cy="5852102"/>
          </a:xfrm>
        </p:spPr>
      </p:pic>
      <p:sp>
        <p:nvSpPr>
          <p:cNvPr id="4" name="3 Marcador de texto"/>
          <p:cNvSpPr>
            <a:spLocks noGrp="1"/>
          </p:cNvSpPr>
          <p:nvPr>
            <p:ph type="body" sz="half" idx="2"/>
          </p:nvPr>
        </p:nvSpPr>
        <p:spPr/>
        <p:txBody>
          <a:bodyPr>
            <a:normAutofit fontScale="92500" lnSpcReduction="10000"/>
          </a:bodyPr>
          <a:lstStyle/>
          <a:p>
            <a:pPr algn="just"/>
            <a:r>
              <a:rPr lang="es-ES" dirty="0"/>
              <a:t> </a:t>
            </a:r>
            <a:r>
              <a:rPr lang="es-ES" sz="1800" dirty="0" smtClean="0"/>
              <a:t>Él mismo coronel </a:t>
            </a:r>
            <a:r>
              <a:rPr lang="es-ES" sz="1800" dirty="0" err="1" smtClean="0"/>
              <a:t>mulelista</a:t>
            </a:r>
            <a:r>
              <a:rPr lang="es-ES" sz="1800" dirty="0" smtClean="0"/>
              <a:t> </a:t>
            </a:r>
            <a:r>
              <a:rPr lang="es-ES" sz="1800" dirty="0" err="1" smtClean="0"/>
              <a:t>Abedí</a:t>
            </a:r>
            <a:r>
              <a:rPr lang="es-ES" sz="1800" dirty="0" smtClean="0"/>
              <a:t> </a:t>
            </a:r>
            <a:r>
              <a:rPr lang="es-ES" sz="1800" dirty="0" err="1" smtClean="0"/>
              <a:t>Masanga</a:t>
            </a:r>
            <a:r>
              <a:rPr lang="es-ES" sz="1800" dirty="0" smtClean="0"/>
              <a:t> que había asesinado al hermano Vittorio </a:t>
            </a:r>
            <a:r>
              <a:rPr lang="es-ES" sz="1800" dirty="0" err="1" smtClean="0"/>
              <a:t>Faccin</a:t>
            </a:r>
            <a:r>
              <a:rPr lang="es-ES" sz="1800" dirty="0" smtClean="0"/>
              <a:t> y al P. Luigi Carrara,  después de recorrer 29 kilómetros va a matarle.</a:t>
            </a:r>
          </a:p>
          <a:p>
            <a:pPr algn="just"/>
            <a:r>
              <a:rPr lang="es-ES" sz="1800" dirty="0" smtClean="0"/>
              <a:t>En broma le preguntaban: “¿Si matas a los padres de </a:t>
            </a:r>
            <a:r>
              <a:rPr lang="es-ES" sz="1800" dirty="0" err="1" smtClean="0"/>
              <a:t>Frizi</a:t>
            </a:r>
            <a:r>
              <a:rPr lang="es-ES" sz="1800" dirty="0" smtClean="0"/>
              <a:t> que ventaja obtienes?” él contestó “ahora que ya han muerto los de </a:t>
            </a:r>
            <a:r>
              <a:rPr lang="es-ES" sz="1800" dirty="0" err="1" smtClean="0"/>
              <a:t>Baraka</a:t>
            </a:r>
            <a:r>
              <a:rPr lang="es-ES" sz="1800" dirty="0" smtClean="0"/>
              <a:t>,  porque deben vivir los de </a:t>
            </a:r>
            <a:r>
              <a:rPr lang="es-ES" sz="1800" dirty="0" err="1" smtClean="0"/>
              <a:t>Fizi</a:t>
            </a:r>
            <a:r>
              <a:rPr lang="es-ES" sz="1800" dirty="0" smtClean="0"/>
              <a:t>”.</a:t>
            </a:r>
          </a:p>
          <a:p>
            <a:pPr algn="just"/>
            <a:r>
              <a:rPr lang="es-ES" sz="1800" dirty="0" smtClean="0"/>
              <a:t>Llego con su jeep a la misión y bajo del mismo llamando al P. </a:t>
            </a:r>
            <a:r>
              <a:rPr lang="es-ES" sz="1800" dirty="0" err="1" smtClean="0"/>
              <a:t>Didoné</a:t>
            </a:r>
            <a:r>
              <a:rPr lang="es-ES" sz="1800" dirty="0" smtClean="0"/>
              <a:t>, el cual apenas salió de la casa recibió el impacto y murió. Después ha asesinado al sacerdote diocesano Atanasio </a:t>
            </a:r>
            <a:r>
              <a:rPr lang="es-ES" sz="1800" dirty="0" err="1" smtClean="0"/>
              <a:t>Joubert</a:t>
            </a:r>
            <a:endParaRPr lang="es-ES" sz="1800" dirty="0"/>
          </a:p>
        </p:txBody>
      </p:sp>
      <p:sp>
        <p:nvSpPr>
          <p:cNvPr id="6" name="5 CuadroTexto"/>
          <p:cNvSpPr txBox="1"/>
          <p:nvPr/>
        </p:nvSpPr>
        <p:spPr>
          <a:xfrm>
            <a:off x="4716016" y="5331305"/>
            <a:ext cx="2231701" cy="369332"/>
          </a:xfrm>
          <a:prstGeom prst="rect">
            <a:avLst/>
          </a:prstGeom>
          <a:noFill/>
        </p:spPr>
        <p:txBody>
          <a:bodyPr wrap="none" rtlCol="0">
            <a:spAutoFit/>
          </a:bodyPr>
          <a:lstStyle/>
          <a:p>
            <a:r>
              <a:rPr lang="es-ES" b="1" dirty="0" smtClean="0"/>
              <a:t>Con la alegría de vivir</a:t>
            </a:r>
          </a:p>
        </p:txBody>
      </p:sp>
    </p:spTree>
    <p:extLst>
      <p:ext uri="{BB962C8B-B14F-4D97-AF65-F5344CB8AC3E}">
        <p14:creationId xmlns:p14="http://schemas.microsoft.com/office/powerpoint/2010/main" val="19550319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Albert </a:t>
            </a:r>
            <a:r>
              <a:rPr lang="es-ES" dirty="0" err="1" smtClean="0"/>
              <a:t>Joubert</a:t>
            </a:r>
            <a:r>
              <a:rPr lang="es-ES" dirty="0" smtClean="0"/>
              <a:t/>
            </a:r>
            <a:br>
              <a:rPr lang="es-ES" dirty="0" smtClean="0"/>
            </a:br>
            <a:r>
              <a:rPr lang="es-ES" dirty="0" smtClean="0"/>
              <a:t>1908 Saint Louis de </a:t>
            </a:r>
            <a:r>
              <a:rPr lang="es-ES" dirty="0" err="1" smtClean="0"/>
              <a:t>Mrubmi</a:t>
            </a:r>
            <a:r>
              <a:rPr lang="es-ES" dirty="0" smtClean="0"/>
              <a:t> (Congo RDC)</a:t>
            </a:r>
            <a:br>
              <a:rPr lang="es-ES" dirty="0" smtClean="0"/>
            </a:br>
            <a:r>
              <a:rPr lang="es-ES" dirty="0" smtClean="0"/>
              <a:t>28 – 11 – 1964 </a:t>
            </a:r>
            <a:r>
              <a:rPr lang="es-ES" dirty="0" err="1" smtClean="0"/>
              <a:t>Baraka</a:t>
            </a:r>
            <a:r>
              <a:rPr lang="es-ES" dirty="0" smtClean="0"/>
              <a:t> </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24907" y="276454"/>
            <a:ext cx="4212036" cy="5846305"/>
          </a:xfrm>
        </p:spPr>
      </p:pic>
      <p:sp>
        <p:nvSpPr>
          <p:cNvPr id="4" name="3 Marcador de texto"/>
          <p:cNvSpPr>
            <a:spLocks noGrp="1"/>
          </p:cNvSpPr>
          <p:nvPr>
            <p:ph type="body" sz="half" idx="2"/>
          </p:nvPr>
        </p:nvSpPr>
        <p:spPr>
          <a:xfrm>
            <a:off x="457200" y="1435100"/>
            <a:ext cx="3250704" cy="4691063"/>
          </a:xfrm>
        </p:spPr>
        <p:txBody>
          <a:bodyPr>
            <a:normAutofit lnSpcReduction="10000"/>
          </a:bodyPr>
          <a:lstStyle/>
          <a:p>
            <a:endParaRPr lang="es-ES" sz="1800" dirty="0" smtClean="0"/>
          </a:p>
          <a:p>
            <a:pPr algn="just"/>
            <a:r>
              <a:rPr lang="es-ES" sz="1800" dirty="0" smtClean="0"/>
              <a:t>A </a:t>
            </a:r>
            <a:r>
              <a:rPr lang="es-ES" sz="1800" dirty="0" err="1" smtClean="0"/>
              <a:t>Fizi</a:t>
            </a:r>
            <a:r>
              <a:rPr lang="es-ES" sz="1800" dirty="0" smtClean="0"/>
              <a:t> colabora con el P. </a:t>
            </a:r>
            <a:r>
              <a:rPr lang="es-ES" sz="1800" dirty="0" err="1" smtClean="0"/>
              <a:t>Didoné</a:t>
            </a:r>
            <a:r>
              <a:rPr lang="es-ES" sz="1800" dirty="0" smtClean="0"/>
              <a:t>, asesinado por </a:t>
            </a:r>
            <a:r>
              <a:rPr lang="es-ES" sz="1800" dirty="0" err="1" smtClean="0"/>
              <a:t>Abedi</a:t>
            </a:r>
            <a:r>
              <a:rPr lang="es-ES" sz="1800" dirty="0" smtClean="0"/>
              <a:t>, jefe </a:t>
            </a:r>
            <a:r>
              <a:rPr lang="es-ES" sz="1800" dirty="0" err="1" smtClean="0"/>
              <a:t>mulelista</a:t>
            </a:r>
            <a:r>
              <a:rPr lang="es-ES" sz="1800" dirty="0" smtClean="0"/>
              <a:t>  que quería vengarse de una derrota. Este coronel se venga descargando su rabia contra los dos misioneros de </a:t>
            </a:r>
            <a:r>
              <a:rPr lang="es-ES" sz="1800" dirty="0" err="1" smtClean="0"/>
              <a:t>Baraka</a:t>
            </a:r>
            <a:r>
              <a:rPr lang="es-ES" sz="1800" dirty="0" smtClean="0"/>
              <a:t>, p. </a:t>
            </a:r>
            <a:r>
              <a:rPr lang="es-ES" sz="1800" dirty="0" err="1" smtClean="0"/>
              <a:t>Didonè</a:t>
            </a:r>
            <a:r>
              <a:rPr lang="es-ES" sz="1800" dirty="0" smtClean="0"/>
              <a:t>, y su compatriota el sacerdote </a:t>
            </a:r>
            <a:r>
              <a:rPr lang="es-ES" sz="1800" dirty="0" err="1" smtClean="0"/>
              <a:t>Joubert</a:t>
            </a:r>
            <a:r>
              <a:rPr lang="es-ES" sz="1800" dirty="0" smtClean="0"/>
              <a:t>. Fueron enterrados en la misión en donde fueron asesinados.</a:t>
            </a:r>
          </a:p>
          <a:p>
            <a:pPr algn="just"/>
            <a:endParaRPr lang="es-ES" sz="1800" dirty="0"/>
          </a:p>
          <a:p>
            <a:pPr algn="just"/>
            <a:r>
              <a:rPr lang="es-ES" sz="1800" dirty="0" smtClean="0"/>
              <a:t>Sacerdote diocesano congoleño</a:t>
            </a:r>
          </a:p>
          <a:p>
            <a:pPr algn="just"/>
            <a:endParaRPr lang="es-ES" sz="1800" dirty="0"/>
          </a:p>
          <a:p>
            <a:pPr algn="just"/>
            <a:r>
              <a:rPr lang="es-ES" sz="1800" b="1" dirty="0" smtClean="0"/>
              <a:t>Servicio Evangélico</a:t>
            </a:r>
            <a:endParaRPr lang="es-ES" sz="1800" b="1" dirty="0"/>
          </a:p>
        </p:txBody>
      </p:sp>
    </p:spTree>
    <p:extLst>
      <p:ext uri="{BB962C8B-B14F-4D97-AF65-F5344CB8AC3E}">
        <p14:creationId xmlns:p14="http://schemas.microsoft.com/office/powerpoint/2010/main" val="1940743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MARIO </a:t>
            </a:r>
            <a:r>
              <a:rPr lang="es-ES" dirty="0" smtClean="0"/>
              <a:t>VERONESI</a:t>
            </a:r>
            <a:br>
              <a:rPr lang="es-ES" dirty="0" smtClean="0"/>
            </a:br>
            <a:r>
              <a:rPr lang="es-ES" dirty="0" smtClean="0"/>
              <a:t>1912-11-10 - </a:t>
            </a:r>
            <a:r>
              <a:rPr lang="es-ES" dirty="0" err="1" smtClean="0"/>
              <a:t>Rovereto</a:t>
            </a:r>
            <a:r>
              <a:rPr lang="es-ES" dirty="0" smtClean="0"/>
              <a:t> (</a:t>
            </a:r>
            <a:r>
              <a:rPr lang="es-ES" dirty="0" err="1" smtClean="0"/>
              <a:t>Tn</a:t>
            </a:r>
            <a:r>
              <a:rPr lang="es-ES" dirty="0" smtClean="0"/>
              <a:t>)</a:t>
            </a:r>
            <a:br>
              <a:rPr lang="es-ES" dirty="0" smtClean="0"/>
            </a:br>
            <a:r>
              <a:rPr lang="es-ES" dirty="0" smtClean="0"/>
              <a:t> 1971-04-04 - </a:t>
            </a:r>
            <a:r>
              <a:rPr lang="es-ES" dirty="0" err="1" smtClean="0"/>
              <a:t>Jessore</a:t>
            </a:r>
            <a:r>
              <a:rPr lang="es-ES" dirty="0" smtClean="0"/>
              <a:t> (Bangladesh)</a:t>
            </a:r>
            <a:endParaRPr lang="es-ES" dirty="0"/>
          </a:p>
        </p:txBody>
      </p:sp>
      <p:pic>
        <p:nvPicPr>
          <p:cNvPr id="5" name="4 Marcador de contenido"/>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31000"/>
                    </a14:imgEffect>
                    <a14:imgEffect>
                      <a14:brightnessContrast bright="36000"/>
                    </a14:imgEffect>
                  </a14:imgLayer>
                </a14:imgProps>
              </a:ext>
              <a:ext uri="{28A0092B-C50C-407E-A947-70E740481C1C}">
                <a14:useLocalDpi xmlns:a14="http://schemas.microsoft.com/office/drawing/2010/main" val="0"/>
              </a:ext>
            </a:extLst>
          </a:blip>
          <a:stretch>
            <a:fillRect/>
          </a:stretch>
        </p:blipFill>
        <p:spPr>
          <a:xfrm>
            <a:off x="4143660" y="620688"/>
            <a:ext cx="4316771" cy="5601973"/>
          </a:xfrm>
        </p:spPr>
      </p:pic>
      <p:sp>
        <p:nvSpPr>
          <p:cNvPr id="4" name="3 Marcador de texto"/>
          <p:cNvSpPr>
            <a:spLocks noGrp="1"/>
          </p:cNvSpPr>
          <p:nvPr>
            <p:ph type="body" sz="half" idx="2"/>
          </p:nvPr>
        </p:nvSpPr>
        <p:spPr/>
        <p:txBody>
          <a:bodyPr>
            <a:normAutofit/>
          </a:bodyPr>
          <a:lstStyle/>
          <a:p>
            <a:pPr algn="just"/>
            <a:endParaRPr lang="es-ES" sz="1800" dirty="0" smtClean="0"/>
          </a:p>
          <a:p>
            <a:pPr algn="just"/>
            <a:r>
              <a:rPr lang="es-ES" sz="1800" dirty="0" smtClean="0"/>
              <a:t>Se había dado a todos, había participado a la audiencia de los misioneros, después murió junto a muchos otros de manos de los soldados. El Papa Pablo VI hacia el final de 1971 preguntó al javeriano Augusto Luca sobre el P. </a:t>
            </a:r>
            <a:r>
              <a:rPr lang="es-ES" sz="1800" dirty="0" err="1" smtClean="0"/>
              <a:t>Veronisi</a:t>
            </a:r>
            <a:r>
              <a:rPr lang="es-ES" sz="1800" dirty="0" smtClean="0"/>
              <a:t> ¿Cómo sucedió? ¿ha sido a posta?. Se le ha respondido, ha muerto victima de la guerra.</a:t>
            </a:r>
          </a:p>
          <a:p>
            <a:endParaRPr lang="es-ES" sz="1800" dirty="0" smtClean="0"/>
          </a:p>
          <a:p>
            <a:r>
              <a:rPr lang="es-ES" sz="1800" b="1" dirty="0" smtClean="0"/>
              <a:t>Comprometido por la promoción humana</a:t>
            </a:r>
          </a:p>
          <a:p>
            <a:endParaRPr lang="es-ES" sz="1800" dirty="0"/>
          </a:p>
        </p:txBody>
      </p:sp>
    </p:spTree>
    <p:extLst>
      <p:ext uri="{BB962C8B-B14F-4D97-AF65-F5344CB8AC3E}">
        <p14:creationId xmlns:p14="http://schemas.microsoft.com/office/powerpoint/2010/main" val="23776987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VALERIANO </a:t>
            </a:r>
            <a:r>
              <a:rPr lang="es-ES" dirty="0" smtClean="0"/>
              <a:t>COBBE</a:t>
            </a:r>
            <a:br>
              <a:rPr lang="es-ES" dirty="0" smtClean="0"/>
            </a:br>
            <a:r>
              <a:rPr lang="es-ES" dirty="0" smtClean="0"/>
              <a:t>1932-01-14 - </a:t>
            </a:r>
            <a:r>
              <a:rPr lang="es-ES" dirty="0" err="1" smtClean="0"/>
              <a:t>Camisano</a:t>
            </a:r>
            <a:r>
              <a:rPr lang="es-ES" dirty="0" smtClean="0"/>
              <a:t> (Vi)</a:t>
            </a:r>
            <a:br>
              <a:rPr lang="es-ES" dirty="0" smtClean="0"/>
            </a:br>
            <a:r>
              <a:rPr lang="es-ES" dirty="0" smtClean="0"/>
              <a:t>1974-10-14 - </a:t>
            </a:r>
            <a:r>
              <a:rPr lang="es-ES" dirty="0" err="1" smtClean="0"/>
              <a:t>Jessore</a:t>
            </a:r>
            <a:r>
              <a:rPr lang="es-ES" dirty="0" smtClean="0"/>
              <a:t> (Bangladesh)</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45763" y="273050"/>
            <a:ext cx="4370324" cy="5853113"/>
          </a:xfrm>
        </p:spPr>
      </p:pic>
      <p:sp>
        <p:nvSpPr>
          <p:cNvPr id="4" name="3 Marcador de texto"/>
          <p:cNvSpPr>
            <a:spLocks noGrp="1"/>
          </p:cNvSpPr>
          <p:nvPr>
            <p:ph type="body" sz="half" idx="2"/>
          </p:nvPr>
        </p:nvSpPr>
        <p:spPr>
          <a:xfrm>
            <a:off x="457200" y="1435100"/>
            <a:ext cx="3250704" cy="4691063"/>
          </a:xfrm>
        </p:spPr>
        <p:txBody>
          <a:bodyPr>
            <a:noAutofit/>
          </a:bodyPr>
          <a:lstStyle/>
          <a:p>
            <a:pPr algn="just"/>
            <a:r>
              <a:rPr lang="es-ES" sz="1600" dirty="0" smtClean="0"/>
              <a:t>Había organizado una cooperativa para los cristianos, una cooperativa de arroz que hacia mal a mucha gente. Él trabajaba con en </a:t>
            </a:r>
            <a:r>
              <a:rPr lang="es-ES" sz="1600" dirty="0" err="1" smtClean="0"/>
              <a:t>Shimulia</a:t>
            </a:r>
            <a:r>
              <a:rPr lang="es-ES" sz="1600" dirty="0" smtClean="0"/>
              <a:t> con los más pobres. Ahí  la inmensa mayoría eran musulmanes, unos cuantos hindúes y pocos cristianos. </a:t>
            </a:r>
          </a:p>
          <a:p>
            <a:pPr algn="just"/>
            <a:r>
              <a:rPr lang="es-ES" sz="1600" dirty="0" smtClean="0"/>
              <a:t>Escribía, “ha dificultades inmensas para ser superadas, pero la gente ha retomado fe en sí misma, esperanza y ánimo. Sus conquistas son fruto de la caridad recibida de los cristianos de Europa. Como en tiempo de san Pablo, las colectas en Italia han dado vida y esperanza a la gente en </a:t>
            </a:r>
            <a:r>
              <a:rPr lang="es-ES" sz="1600" dirty="0" err="1" smtClean="0"/>
              <a:t>Blangladesh</a:t>
            </a:r>
            <a:r>
              <a:rPr lang="es-ES" sz="1600" dirty="0" smtClean="0"/>
              <a:t>”. Tiene 42 años, y dice a una hermana, si acaso muero sepultarme junto al P. Mario </a:t>
            </a:r>
            <a:r>
              <a:rPr lang="es-ES" sz="1600" dirty="0" err="1" smtClean="0"/>
              <a:t>Veronesi</a:t>
            </a:r>
            <a:r>
              <a:rPr lang="es-ES" sz="1600" dirty="0" smtClean="0"/>
              <a:t>.</a:t>
            </a:r>
            <a:endParaRPr lang="es-ES" sz="1600" dirty="0"/>
          </a:p>
        </p:txBody>
      </p:sp>
      <p:sp>
        <p:nvSpPr>
          <p:cNvPr id="6" name="5 CuadroTexto"/>
          <p:cNvSpPr txBox="1"/>
          <p:nvPr/>
        </p:nvSpPr>
        <p:spPr>
          <a:xfrm>
            <a:off x="3923928" y="6268670"/>
            <a:ext cx="4096186" cy="369332"/>
          </a:xfrm>
          <a:prstGeom prst="rect">
            <a:avLst/>
          </a:prstGeom>
          <a:noFill/>
        </p:spPr>
        <p:txBody>
          <a:bodyPr wrap="none" rtlCol="0">
            <a:spAutoFit/>
          </a:bodyPr>
          <a:lstStyle/>
          <a:p>
            <a:pPr algn="ctr"/>
            <a:r>
              <a:rPr lang="es-ES" b="1" dirty="0" smtClean="0"/>
              <a:t>Promoción humana y anuncio evangélico</a:t>
            </a:r>
            <a:endParaRPr lang="es-ES" b="1" dirty="0"/>
          </a:p>
        </p:txBody>
      </p:sp>
    </p:spTree>
    <p:extLst>
      <p:ext uri="{BB962C8B-B14F-4D97-AF65-F5344CB8AC3E}">
        <p14:creationId xmlns:p14="http://schemas.microsoft.com/office/powerpoint/2010/main" val="2917932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ALBERTO </a:t>
            </a:r>
            <a:r>
              <a:rPr lang="es-ES" dirty="0" smtClean="0"/>
              <a:t>PIEROBON</a:t>
            </a:r>
            <a:br>
              <a:rPr lang="es-ES" dirty="0" smtClean="0"/>
            </a:br>
            <a:r>
              <a:rPr lang="es-ES" dirty="0" smtClean="0"/>
              <a:t>1927-12-14 - </a:t>
            </a:r>
            <a:r>
              <a:rPr lang="es-ES" dirty="0" err="1" smtClean="0"/>
              <a:t>Cittadella</a:t>
            </a:r>
            <a:r>
              <a:rPr lang="es-ES" dirty="0" smtClean="0"/>
              <a:t> (Pd)</a:t>
            </a:r>
            <a:br>
              <a:rPr lang="es-ES" dirty="0" smtClean="0"/>
            </a:br>
            <a:r>
              <a:rPr lang="es-ES" dirty="0" smtClean="0"/>
              <a:t>1976-07-31 - Almirante </a:t>
            </a:r>
            <a:r>
              <a:rPr lang="es-ES" dirty="0" err="1" smtClean="0"/>
              <a:t>Tam</a:t>
            </a:r>
            <a:r>
              <a:rPr lang="es-ES" dirty="0" smtClean="0"/>
              <a:t>., PR (</a:t>
            </a:r>
            <a:r>
              <a:rPr lang="es-ES" dirty="0" err="1" smtClean="0"/>
              <a:t>Brasile</a:t>
            </a:r>
            <a:r>
              <a:rPr lang="es-ES" dirty="0" smtClean="0"/>
              <a:t>)</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55866" y="380719"/>
            <a:ext cx="3888802" cy="5856535"/>
          </a:xfrm>
        </p:spPr>
      </p:pic>
      <p:sp>
        <p:nvSpPr>
          <p:cNvPr id="4" name="3 Marcador de texto"/>
          <p:cNvSpPr>
            <a:spLocks noGrp="1"/>
          </p:cNvSpPr>
          <p:nvPr>
            <p:ph type="body" sz="half" idx="2"/>
          </p:nvPr>
        </p:nvSpPr>
        <p:spPr/>
        <p:txBody>
          <a:bodyPr>
            <a:normAutofit/>
          </a:bodyPr>
          <a:lstStyle/>
          <a:p>
            <a:pPr algn="just"/>
            <a:r>
              <a:rPr lang="es-ES" sz="1600" dirty="0"/>
              <a:t> </a:t>
            </a:r>
          </a:p>
          <a:p>
            <a:pPr algn="just"/>
            <a:r>
              <a:rPr lang="es-ES" sz="1600" dirty="0" smtClean="0"/>
              <a:t>Decía el periódico: “misteriosa muerte de un misionero javeriano, después de un mes había sido encontrado su cuerpo en el bosque, cabeza y brazo separados. No se sabrá quizás quien lo ha matado. Tenía 48 años. En un libro del año 2000, Luigi </a:t>
            </a:r>
            <a:r>
              <a:rPr lang="es-ES" sz="1600" dirty="0" err="1" smtClean="0"/>
              <a:t>Accatoli</a:t>
            </a:r>
            <a:r>
              <a:rPr lang="es-ES" sz="1600" dirty="0" smtClean="0"/>
              <a:t>, lo nombra con otros 393 testigos cristianos. </a:t>
            </a:r>
            <a:r>
              <a:rPr lang="es-ES" sz="1600" dirty="0"/>
              <a:t>D</a:t>
            </a:r>
            <a:r>
              <a:rPr lang="es-ES" sz="1600" dirty="0" smtClean="0"/>
              <a:t>ice de él que es un mártir de la dignidad. El padre General Mons. </a:t>
            </a:r>
            <a:r>
              <a:rPr lang="es-ES" sz="1600" dirty="0" err="1" smtClean="0"/>
              <a:t>Gazza</a:t>
            </a:r>
            <a:r>
              <a:rPr lang="es-ES" sz="1600" dirty="0" smtClean="0"/>
              <a:t> , anteriormente obispo en Brasil, decía a su familia: “ha sido víctima de su generosidad, se ha expuesto para defender a su gente”.</a:t>
            </a:r>
            <a:endParaRPr lang="es-ES" sz="1600" dirty="0"/>
          </a:p>
        </p:txBody>
      </p:sp>
      <p:sp>
        <p:nvSpPr>
          <p:cNvPr id="6" name="5 CuadroTexto"/>
          <p:cNvSpPr txBox="1"/>
          <p:nvPr/>
        </p:nvSpPr>
        <p:spPr>
          <a:xfrm>
            <a:off x="4339208" y="6237312"/>
            <a:ext cx="3522118" cy="369332"/>
          </a:xfrm>
          <a:prstGeom prst="rect">
            <a:avLst/>
          </a:prstGeom>
          <a:noFill/>
        </p:spPr>
        <p:txBody>
          <a:bodyPr wrap="none" rtlCol="0">
            <a:spAutoFit/>
          </a:bodyPr>
          <a:lstStyle/>
          <a:p>
            <a:r>
              <a:rPr lang="es-ES" b="1" dirty="0" smtClean="0"/>
              <a:t>Se ha dado a los más abandonados</a:t>
            </a:r>
          </a:p>
        </p:txBody>
      </p:sp>
    </p:spTree>
    <p:extLst>
      <p:ext uri="{BB962C8B-B14F-4D97-AF65-F5344CB8AC3E}">
        <p14:creationId xmlns:p14="http://schemas.microsoft.com/office/powerpoint/2010/main" val="2860828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76672"/>
            <a:ext cx="7211144" cy="598388"/>
          </a:xfrm>
        </p:spPr>
        <p:txBody>
          <a:bodyPr/>
          <a:lstStyle/>
          <a:p>
            <a:pPr algn="ctr"/>
            <a:r>
              <a:rPr lang="es-ES" dirty="0" smtClean="0"/>
              <a:t>El martirio, expresión del don total y gracia de parte de Dios</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11960" y="2132856"/>
            <a:ext cx="3962400" cy="2743200"/>
          </a:xfrm>
        </p:spPr>
      </p:pic>
      <p:sp>
        <p:nvSpPr>
          <p:cNvPr id="4" name="3 Marcador de texto"/>
          <p:cNvSpPr>
            <a:spLocks noGrp="1"/>
          </p:cNvSpPr>
          <p:nvPr>
            <p:ph type="body" sz="half" idx="2"/>
          </p:nvPr>
        </p:nvSpPr>
        <p:spPr>
          <a:xfrm>
            <a:off x="457200" y="1435100"/>
            <a:ext cx="3394720" cy="4691063"/>
          </a:xfrm>
        </p:spPr>
        <p:txBody>
          <a:bodyPr>
            <a:noAutofit/>
          </a:bodyPr>
          <a:lstStyle/>
          <a:p>
            <a:pPr algn="just"/>
            <a:r>
              <a:rPr lang="es-ES" sz="1800" dirty="0"/>
              <a:t>L</a:t>
            </a:r>
            <a:r>
              <a:rPr lang="es-ES" sz="1800" dirty="0" smtClean="0"/>
              <a:t>a vida religiosa javeriana nace de la llamada de Cristo misionero del Padre que ha dado toda su vida por la humanidad entera.  De esta manera los javerianos habiendo experimentado su amor nos sentimos llamados a consagrar toda nuestra vida para la evangelización de los no cristianos. Los Javerianos fieles a nuestro fundador vemos como el don supremo de esta consagración a Dios para el reino en el martirio , como expresión del don total y gracia de parte de Dios, testimonio máximo que nos es dado para unirnos más a Cristo.</a:t>
            </a:r>
            <a:endParaRPr lang="es-ES" sz="1800" dirty="0"/>
          </a:p>
        </p:txBody>
      </p:sp>
    </p:spTree>
    <p:extLst>
      <p:ext uri="{BB962C8B-B14F-4D97-AF65-F5344CB8AC3E}">
        <p14:creationId xmlns:p14="http://schemas.microsoft.com/office/powerpoint/2010/main" val="11941472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SALVATORE </a:t>
            </a:r>
            <a:r>
              <a:rPr lang="es-ES" dirty="0" smtClean="0"/>
              <a:t>DEIANA</a:t>
            </a:r>
            <a:br>
              <a:rPr lang="es-ES" dirty="0" smtClean="0"/>
            </a:br>
            <a:r>
              <a:rPr lang="es-ES" dirty="0" smtClean="0"/>
              <a:t>1956-07-17 - </a:t>
            </a:r>
            <a:r>
              <a:rPr lang="es-ES" dirty="0" err="1" smtClean="0"/>
              <a:t>Ardauli</a:t>
            </a:r>
            <a:r>
              <a:rPr lang="es-ES" dirty="0" smtClean="0"/>
              <a:t> (</a:t>
            </a:r>
            <a:r>
              <a:rPr lang="es-ES" dirty="0" err="1" smtClean="0"/>
              <a:t>Or</a:t>
            </a:r>
            <a:r>
              <a:rPr lang="es-ES" dirty="0" smtClean="0"/>
              <a:t>)</a:t>
            </a:r>
            <a:br>
              <a:rPr lang="es-ES" dirty="0" smtClean="0"/>
            </a:br>
            <a:r>
              <a:rPr lang="es-ES" dirty="0" smtClean="0"/>
              <a:t>1987-10-16 - Brasil Novo (</a:t>
            </a:r>
            <a:r>
              <a:rPr lang="es-ES" dirty="0" err="1" smtClean="0"/>
              <a:t>Brasile</a:t>
            </a:r>
            <a:r>
              <a:rPr lang="es-ES" dirty="0" smtClean="0"/>
              <a:t>)</a:t>
            </a:r>
            <a:endParaRPr lang="es-ES" dirty="0"/>
          </a:p>
        </p:txBody>
      </p:sp>
      <p:pic>
        <p:nvPicPr>
          <p:cNvPr id="5" name="4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07904" y="1412776"/>
            <a:ext cx="4809744" cy="3843528"/>
          </a:xfrm>
        </p:spPr>
      </p:pic>
      <p:sp>
        <p:nvSpPr>
          <p:cNvPr id="4" name="3 Marcador de texto"/>
          <p:cNvSpPr>
            <a:spLocks noGrp="1"/>
          </p:cNvSpPr>
          <p:nvPr>
            <p:ph type="body" sz="half" idx="2"/>
          </p:nvPr>
        </p:nvSpPr>
        <p:spPr/>
        <p:txBody>
          <a:bodyPr>
            <a:normAutofit/>
          </a:bodyPr>
          <a:lstStyle/>
          <a:p>
            <a:pPr algn="just"/>
            <a:endParaRPr lang="es-ES" sz="1800" dirty="0" smtClean="0"/>
          </a:p>
          <a:p>
            <a:pPr algn="just"/>
            <a:endParaRPr lang="es-ES" sz="1800" dirty="0"/>
          </a:p>
          <a:p>
            <a:pPr algn="just"/>
            <a:r>
              <a:rPr lang="es-ES" sz="1800" dirty="0" smtClean="0"/>
              <a:t>Su ultimo viaje era para ir a celebrar la misa a los campesinos. Él trabajo por los derechos de estos. Como decía el obispo  Erwin </a:t>
            </a:r>
            <a:r>
              <a:rPr lang="es-ES" sz="1800" dirty="0" err="1" smtClean="0"/>
              <a:t>Klautler</a:t>
            </a:r>
            <a:r>
              <a:rPr lang="es-ES" sz="1800" dirty="0" smtClean="0"/>
              <a:t>,  todo parece ser que ha sido un accidente </a:t>
            </a:r>
            <a:r>
              <a:rPr lang="es-ES" sz="1800" dirty="0" err="1" smtClean="0"/>
              <a:t>premeritado</a:t>
            </a:r>
            <a:r>
              <a:rPr lang="es-ES" sz="1800" dirty="0" smtClean="0"/>
              <a:t>. Un joven misionero que había dado toda su vida por la misión.</a:t>
            </a:r>
            <a:endParaRPr lang="es-ES" sz="1800" dirty="0"/>
          </a:p>
        </p:txBody>
      </p:sp>
    </p:spTree>
    <p:extLst>
      <p:ext uri="{BB962C8B-B14F-4D97-AF65-F5344CB8AC3E}">
        <p14:creationId xmlns:p14="http://schemas.microsoft.com/office/powerpoint/2010/main" val="24249613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ALDO </a:t>
            </a:r>
            <a:r>
              <a:rPr lang="es-ES" dirty="0" smtClean="0"/>
              <a:t>MARCHIOL</a:t>
            </a:r>
            <a:br>
              <a:rPr lang="es-ES" dirty="0" smtClean="0"/>
            </a:br>
            <a:r>
              <a:rPr lang="es-ES" dirty="0" smtClean="0"/>
              <a:t>1930-03-12 - Udine</a:t>
            </a:r>
            <a:br>
              <a:rPr lang="es-ES" dirty="0" smtClean="0"/>
            </a:br>
            <a:r>
              <a:rPr lang="es-ES" dirty="0" smtClean="0"/>
              <a:t>1995-09-30 - </a:t>
            </a:r>
            <a:r>
              <a:rPr lang="es-ES" dirty="0" err="1" smtClean="0"/>
              <a:t>Buyengero</a:t>
            </a:r>
            <a:r>
              <a:rPr lang="es-ES" dirty="0" smtClean="0"/>
              <a:t> (Burundi)</a:t>
            </a:r>
            <a:endParaRPr lang="es-ES" dirty="0"/>
          </a:p>
        </p:txBody>
      </p:sp>
      <p:pic>
        <p:nvPicPr>
          <p:cNvPr id="5" name="4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23928" y="283367"/>
            <a:ext cx="4464496" cy="5899210"/>
          </a:xfrm>
        </p:spPr>
      </p:pic>
      <p:sp>
        <p:nvSpPr>
          <p:cNvPr id="4" name="3 Marcador de texto"/>
          <p:cNvSpPr>
            <a:spLocks noGrp="1"/>
          </p:cNvSpPr>
          <p:nvPr>
            <p:ph type="body" sz="half" idx="2"/>
          </p:nvPr>
        </p:nvSpPr>
        <p:spPr/>
        <p:txBody>
          <a:bodyPr>
            <a:normAutofit/>
          </a:bodyPr>
          <a:lstStyle/>
          <a:p>
            <a:pPr algn="just"/>
            <a:endParaRPr lang="es-ES" sz="1800" dirty="0" smtClean="0"/>
          </a:p>
          <a:p>
            <a:pPr algn="just"/>
            <a:endParaRPr lang="es-ES" sz="1800" dirty="0"/>
          </a:p>
          <a:p>
            <a:pPr algn="just"/>
            <a:r>
              <a:rPr lang="es-ES" sz="1800" dirty="0" smtClean="0"/>
              <a:t>Hombre sencillo , sabio, de una cierta edad. Busca la paz pero sabe que están corriendo tiempos difíciles en Burundi, cuando le preguntan sobre el futuro, dice que el equilibrio no parece que llegará pronto.</a:t>
            </a:r>
          </a:p>
          <a:p>
            <a:pPr algn="just"/>
            <a:endParaRPr lang="es-ES" sz="1800" dirty="0"/>
          </a:p>
          <a:p>
            <a:pPr algn="just"/>
            <a:endParaRPr lang="es-ES" sz="1800" dirty="0"/>
          </a:p>
          <a:p>
            <a:pPr algn="just"/>
            <a:r>
              <a:rPr lang="es-ES" sz="1800" b="1" dirty="0" smtClean="0"/>
              <a:t>Misionero de la dulce sonrisa</a:t>
            </a:r>
          </a:p>
        </p:txBody>
      </p:sp>
    </p:spTree>
    <p:extLst>
      <p:ext uri="{BB962C8B-B14F-4D97-AF65-F5344CB8AC3E}">
        <p14:creationId xmlns:p14="http://schemas.microsoft.com/office/powerpoint/2010/main" val="1122314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OTTORINO </a:t>
            </a:r>
            <a:r>
              <a:rPr lang="es-ES" dirty="0" smtClean="0"/>
              <a:t>MAULE</a:t>
            </a:r>
            <a:br>
              <a:rPr lang="es-ES" dirty="0" smtClean="0"/>
            </a:br>
            <a:r>
              <a:rPr lang="es-ES" dirty="0" smtClean="0"/>
              <a:t>1942-04-07 - </a:t>
            </a:r>
            <a:r>
              <a:rPr lang="es-ES" dirty="0" err="1" smtClean="0"/>
              <a:t>Gambellara</a:t>
            </a:r>
            <a:r>
              <a:rPr lang="es-ES" dirty="0" smtClean="0"/>
              <a:t> (Vi)</a:t>
            </a:r>
            <a:br>
              <a:rPr lang="es-ES" dirty="0" smtClean="0"/>
            </a:br>
            <a:r>
              <a:rPr lang="es-ES" dirty="0" smtClean="0"/>
              <a:t>1995-09-30 - </a:t>
            </a:r>
            <a:r>
              <a:rPr lang="es-ES" dirty="0" err="1" smtClean="0"/>
              <a:t>Buyengero</a:t>
            </a:r>
            <a:r>
              <a:rPr lang="es-ES" dirty="0" smtClean="0"/>
              <a:t> (Burundi)</a:t>
            </a:r>
            <a:endParaRPr lang="es-ES" dirty="0"/>
          </a:p>
        </p:txBody>
      </p:sp>
      <p:pic>
        <p:nvPicPr>
          <p:cNvPr id="5" name="4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23928" y="269413"/>
            <a:ext cx="4392488" cy="5831833"/>
          </a:xfrm>
        </p:spPr>
      </p:pic>
      <p:sp>
        <p:nvSpPr>
          <p:cNvPr id="4" name="3 Marcador de texto"/>
          <p:cNvSpPr>
            <a:spLocks noGrp="1"/>
          </p:cNvSpPr>
          <p:nvPr>
            <p:ph type="body" sz="half" idx="2"/>
          </p:nvPr>
        </p:nvSpPr>
        <p:spPr/>
        <p:txBody>
          <a:bodyPr>
            <a:normAutofit lnSpcReduction="10000"/>
          </a:bodyPr>
          <a:lstStyle/>
          <a:p>
            <a:pPr algn="just"/>
            <a:endParaRPr lang="es-ES" sz="1800" dirty="0" smtClean="0"/>
          </a:p>
          <a:p>
            <a:pPr algn="just"/>
            <a:r>
              <a:rPr lang="es-ES" sz="1800" dirty="0" smtClean="0"/>
              <a:t>Un niño le preguntó si e iban a ir, pues la gente lo decía. Él respondía, no nosotros nos quedaremos con vosotros.</a:t>
            </a:r>
          </a:p>
          <a:p>
            <a:pPr algn="just"/>
            <a:r>
              <a:rPr lang="es-ES" sz="1800" dirty="0" smtClean="0"/>
              <a:t>Llegan tres soldados, los  hacen arrodillarse y le dan un tiro.</a:t>
            </a:r>
          </a:p>
          <a:p>
            <a:pPr algn="just"/>
            <a:r>
              <a:rPr lang="es-ES" sz="1800" dirty="0" smtClean="0"/>
              <a:t>Al funeral había obispos,  sacerdotes y autoridades civiles. Tenía 53 años. </a:t>
            </a:r>
          </a:p>
          <a:p>
            <a:pPr algn="just"/>
            <a:r>
              <a:rPr lang="es-ES" sz="1800" dirty="0" smtClean="0"/>
              <a:t>Se acaba de abrir el proceso de beatificación junto a muchos otros sacerdotes y laicos burundeses..</a:t>
            </a:r>
            <a:endParaRPr lang="es-ES" sz="1800" dirty="0"/>
          </a:p>
          <a:p>
            <a:pPr algn="just"/>
            <a:endParaRPr lang="es-ES" sz="1800" dirty="0"/>
          </a:p>
          <a:p>
            <a:pPr algn="just"/>
            <a:r>
              <a:rPr lang="es-ES" sz="1800" b="1" dirty="0" smtClean="0"/>
              <a:t>El amor por la justicia</a:t>
            </a:r>
            <a:endParaRPr lang="es-ES" sz="1800" b="1" dirty="0"/>
          </a:p>
        </p:txBody>
      </p:sp>
    </p:spTree>
    <p:extLst>
      <p:ext uri="{BB962C8B-B14F-4D97-AF65-F5344CB8AC3E}">
        <p14:creationId xmlns:p14="http://schemas.microsoft.com/office/powerpoint/2010/main" val="7440720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err="1" smtClean="0"/>
              <a:t>Catina</a:t>
            </a:r>
            <a:r>
              <a:rPr lang="es-ES" dirty="0" smtClean="0"/>
              <a:t> </a:t>
            </a:r>
            <a:r>
              <a:rPr lang="es-ES" dirty="0" err="1" smtClean="0"/>
              <a:t>Gubert</a:t>
            </a:r>
            <a:r>
              <a:rPr lang="es-ES" dirty="0" smtClean="0"/>
              <a:t/>
            </a:r>
            <a:br>
              <a:rPr lang="es-ES" dirty="0" smtClean="0"/>
            </a:br>
            <a:r>
              <a:rPr lang="es-ES" dirty="0" smtClean="0"/>
              <a:t>laica misionera javeriana</a:t>
            </a:r>
            <a:br>
              <a:rPr lang="es-ES" dirty="0" smtClean="0"/>
            </a:br>
            <a:r>
              <a:rPr lang="es-ES" dirty="0" smtClean="0"/>
              <a:t>1921 – Vigo di </a:t>
            </a:r>
            <a:r>
              <a:rPr lang="es-ES" dirty="0" err="1" smtClean="0"/>
              <a:t>Fassa</a:t>
            </a:r>
            <a:r>
              <a:rPr lang="es-ES" dirty="0" smtClean="0"/>
              <a:t/>
            </a:r>
            <a:br>
              <a:rPr lang="es-ES" dirty="0" smtClean="0"/>
            </a:br>
            <a:r>
              <a:rPr lang="es-ES" dirty="0" smtClean="0"/>
              <a:t>30 – 09 – 1995 </a:t>
            </a:r>
            <a:r>
              <a:rPr lang="es-ES" dirty="0" err="1" smtClean="0"/>
              <a:t>Buyengero</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87800" y="520699"/>
            <a:ext cx="4472632" cy="5590789"/>
          </a:xfrm>
        </p:spPr>
      </p:pic>
      <p:sp>
        <p:nvSpPr>
          <p:cNvPr id="4" name="3 Marcador de texto"/>
          <p:cNvSpPr>
            <a:spLocks noGrp="1"/>
          </p:cNvSpPr>
          <p:nvPr>
            <p:ph type="body" sz="half" idx="2"/>
          </p:nvPr>
        </p:nvSpPr>
        <p:spPr/>
        <p:txBody>
          <a:bodyPr>
            <a:normAutofit/>
          </a:bodyPr>
          <a:lstStyle/>
          <a:p>
            <a:pPr algn="justLow"/>
            <a:endParaRPr lang="es-ES" sz="1800" dirty="0" smtClean="0"/>
          </a:p>
          <a:p>
            <a:pPr algn="justLow"/>
            <a:endParaRPr lang="es-ES" sz="1800" dirty="0"/>
          </a:p>
          <a:p>
            <a:pPr algn="justLow"/>
            <a:r>
              <a:rPr lang="es-ES" sz="1800" dirty="0" smtClean="0"/>
              <a:t>Ha sido asesinada en </a:t>
            </a:r>
            <a:r>
              <a:rPr lang="es-ES" sz="1800" dirty="0" err="1" smtClean="0"/>
              <a:t>Buyengero</a:t>
            </a:r>
            <a:r>
              <a:rPr lang="es-ES" sz="1800" dirty="0" smtClean="0"/>
              <a:t> el 30 de septiembre, junto a los padres </a:t>
            </a:r>
            <a:r>
              <a:rPr lang="es-ES" sz="1800" dirty="0" err="1" smtClean="0"/>
              <a:t>Ottorino</a:t>
            </a:r>
            <a:r>
              <a:rPr lang="es-ES" sz="1800" dirty="0" smtClean="0"/>
              <a:t> Maula y Aldo </a:t>
            </a:r>
            <a:r>
              <a:rPr lang="es-ES" sz="1800" dirty="0" err="1" smtClean="0"/>
              <a:t>Marchiol</a:t>
            </a:r>
            <a:r>
              <a:rPr lang="es-ES" sz="1800" dirty="0" smtClean="0"/>
              <a:t>. Los militares que habían sido acusado de asesinar a los Hutus querían vengarse. </a:t>
            </a:r>
            <a:r>
              <a:rPr lang="es-ES" sz="1800" dirty="0" err="1" smtClean="0"/>
              <a:t>Catina</a:t>
            </a:r>
            <a:r>
              <a:rPr lang="es-ES" sz="1800" dirty="0" smtClean="0"/>
              <a:t> era un testigo incómodo.</a:t>
            </a:r>
          </a:p>
          <a:p>
            <a:pPr algn="justLow"/>
            <a:endParaRPr lang="es-ES" sz="1800" b="1" dirty="0"/>
          </a:p>
          <a:p>
            <a:pPr algn="justLow"/>
            <a:r>
              <a:rPr lang="es-ES" sz="1800" b="1" dirty="0" smtClean="0"/>
              <a:t>Al servicio de los pobres</a:t>
            </a:r>
            <a:endParaRPr lang="es-ES" sz="1800" b="1" dirty="0"/>
          </a:p>
        </p:txBody>
      </p:sp>
    </p:spTree>
    <p:extLst>
      <p:ext uri="{BB962C8B-B14F-4D97-AF65-F5344CB8AC3E}">
        <p14:creationId xmlns:p14="http://schemas.microsoft.com/office/powerpoint/2010/main" val="28153473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147248" cy="1162050"/>
          </a:xfrm>
        </p:spPr>
        <p:txBody>
          <a:bodyPr>
            <a:normAutofit/>
          </a:bodyPr>
          <a:lstStyle/>
          <a:p>
            <a:pPr algn="ctr"/>
            <a:r>
              <a:rPr lang="es-ES" dirty="0" smtClean="0"/>
              <a:t>Olga </a:t>
            </a:r>
            <a:r>
              <a:rPr lang="es-ES" dirty="0" err="1" smtClean="0"/>
              <a:t>Raschietti</a:t>
            </a:r>
            <a:r>
              <a:rPr lang="es-ES" dirty="0" smtClean="0"/>
              <a:t> , Lucia </a:t>
            </a:r>
            <a:r>
              <a:rPr lang="es-ES" dirty="0" err="1" smtClean="0"/>
              <a:t>Pulici</a:t>
            </a:r>
            <a:r>
              <a:rPr lang="es-ES" dirty="0" smtClean="0"/>
              <a:t> y </a:t>
            </a:r>
            <a:r>
              <a:rPr lang="es-ES" dirty="0" err="1" smtClean="0"/>
              <a:t>Bernadetta</a:t>
            </a:r>
            <a:r>
              <a:rPr lang="es-ES" dirty="0" smtClean="0"/>
              <a:t> </a:t>
            </a:r>
            <a:r>
              <a:rPr lang="es-ES" dirty="0" err="1" smtClean="0"/>
              <a:t>Boggian</a:t>
            </a:r>
            <a:r>
              <a:rPr lang="es-ES" dirty="0" smtClean="0"/>
              <a:t> </a:t>
            </a:r>
            <a:br>
              <a:rPr lang="es-ES" dirty="0" smtClean="0"/>
            </a:br>
            <a:r>
              <a:rPr lang="es-ES" dirty="0" smtClean="0"/>
              <a:t>7 -8 septiembre 2014</a:t>
            </a:r>
            <a:br>
              <a:rPr lang="es-ES" dirty="0" smtClean="0"/>
            </a:br>
            <a:r>
              <a:rPr lang="es-ES" dirty="0" err="1" smtClean="0"/>
              <a:t>Bujumbura</a:t>
            </a:r>
            <a:r>
              <a:rPr lang="es-ES" dirty="0" smtClean="0"/>
              <a:t>, </a:t>
            </a:r>
            <a:r>
              <a:rPr lang="es-ES" dirty="0" err="1" smtClean="0"/>
              <a:t>Burudni</a:t>
            </a:r>
            <a:endParaRPr lang="es-ES" dirty="0"/>
          </a:p>
        </p:txBody>
      </p:sp>
      <p:pic>
        <p:nvPicPr>
          <p:cNvPr id="5" name="4 Marcador de contenido"/>
          <p:cNvPicPr>
            <a:picLocks noGrp="1" noChangeAspect="1"/>
          </p:cNvPicPr>
          <p:nvPr>
            <p:ph idx="1"/>
          </p:nvPr>
        </p:nvPicPr>
        <p:blipFill rotWithShape="1">
          <a:blip r:embed="rId2">
            <a:extLst>
              <a:ext uri="{28A0092B-C50C-407E-A947-70E740481C1C}">
                <a14:useLocalDpi xmlns:a14="http://schemas.microsoft.com/office/drawing/2010/main" val="0"/>
              </a:ext>
            </a:extLst>
          </a:blip>
          <a:srcRect l="25466"/>
          <a:stretch/>
        </p:blipFill>
        <p:spPr>
          <a:xfrm>
            <a:off x="3851920" y="2132856"/>
            <a:ext cx="5062207" cy="2676932"/>
          </a:xfrm>
        </p:spPr>
      </p:pic>
      <p:sp>
        <p:nvSpPr>
          <p:cNvPr id="4" name="3 Marcador de texto"/>
          <p:cNvSpPr>
            <a:spLocks noGrp="1"/>
          </p:cNvSpPr>
          <p:nvPr>
            <p:ph type="body" sz="half" idx="2"/>
          </p:nvPr>
        </p:nvSpPr>
        <p:spPr>
          <a:xfrm>
            <a:off x="467544" y="1700808"/>
            <a:ext cx="3240360" cy="4691063"/>
          </a:xfrm>
        </p:spPr>
        <p:txBody>
          <a:bodyPr>
            <a:normAutofit fontScale="92500" lnSpcReduction="20000"/>
          </a:bodyPr>
          <a:lstStyle/>
          <a:p>
            <a:pPr algn="just"/>
            <a:r>
              <a:rPr lang="es-ES" sz="1900" dirty="0" smtClean="0"/>
              <a:t>Las tres han amado a África, primero en la República Democrática del Congo y después en Burundi. Las tres, a pesar de su edad avanzada, débil salud, habían regresado con fe y pasión en tierra africana, creyendo que también “los cinco panes y los dos peces” de sus reducidas fuerzas podían ser un don para la gente y para el reino de Dios.</a:t>
            </a:r>
          </a:p>
          <a:p>
            <a:pPr algn="just"/>
            <a:r>
              <a:rPr lang="es-ES" sz="1900" dirty="0" smtClean="0"/>
              <a:t>Su casa se encontraba cerca de la iglesia parroquial de San Guido </a:t>
            </a:r>
            <a:r>
              <a:rPr lang="es-ES" sz="1900" dirty="0" err="1" smtClean="0"/>
              <a:t>Conforti</a:t>
            </a:r>
            <a:r>
              <a:rPr lang="es-ES" sz="1900" dirty="0" smtClean="0"/>
              <a:t>, y en las cercanías de la casa de los Misioneros Javerianos que se ocupan de la parroquia, situada en </a:t>
            </a:r>
            <a:r>
              <a:rPr lang="es-ES" sz="1900" dirty="0" err="1" smtClean="0"/>
              <a:t>Kamenge</a:t>
            </a:r>
            <a:r>
              <a:rPr lang="es-ES" sz="1900" dirty="0" smtClean="0"/>
              <a:t>, un poblado barrio periférico de </a:t>
            </a:r>
            <a:r>
              <a:rPr lang="es-ES" sz="1900" dirty="0" err="1" smtClean="0"/>
              <a:t>Bujumbura</a:t>
            </a:r>
            <a:r>
              <a:rPr lang="es-ES" sz="1900" dirty="0" smtClean="0"/>
              <a:t>.</a:t>
            </a:r>
          </a:p>
          <a:p>
            <a:pPr algn="just"/>
            <a:endParaRPr lang="es-ES" dirty="0"/>
          </a:p>
        </p:txBody>
      </p:sp>
      <p:sp>
        <p:nvSpPr>
          <p:cNvPr id="6" name="5 CuadroTexto"/>
          <p:cNvSpPr txBox="1"/>
          <p:nvPr/>
        </p:nvSpPr>
        <p:spPr>
          <a:xfrm>
            <a:off x="5076056" y="5435932"/>
            <a:ext cx="2267608" cy="369332"/>
          </a:xfrm>
          <a:prstGeom prst="rect">
            <a:avLst/>
          </a:prstGeom>
          <a:noFill/>
        </p:spPr>
        <p:txBody>
          <a:bodyPr wrap="none" rtlCol="0">
            <a:spAutoFit/>
          </a:bodyPr>
          <a:lstStyle/>
          <a:p>
            <a:r>
              <a:rPr lang="es-ES" b="1" dirty="0" smtClean="0"/>
              <a:t>Vidas ofrecidas a Dios</a:t>
            </a:r>
            <a:endParaRPr lang="es-ES" b="1" dirty="0"/>
          </a:p>
        </p:txBody>
      </p:sp>
    </p:spTree>
    <p:extLst>
      <p:ext uri="{BB962C8B-B14F-4D97-AF65-F5344CB8AC3E}">
        <p14:creationId xmlns:p14="http://schemas.microsoft.com/office/powerpoint/2010/main" val="34364178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uario\Pictures\Mártires Javerianos\bott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04823" y="1144532"/>
            <a:ext cx="79515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166023" y="2568733"/>
            <a:ext cx="792163" cy="1060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532011" y="5164216"/>
            <a:ext cx="792163" cy="1051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475656" y="4894252"/>
            <a:ext cx="718042"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591535" y="4498975"/>
            <a:ext cx="792163" cy="990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3923928" y="4220199"/>
            <a:ext cx="1531477" cy="2303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5570345" y="5680558"/>
            <a:ext cx="792163" cy="1046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3" name="Picture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69028" y="567512"/>
            <a:ext cx="762000"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4" name="Picture 16"/>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5966426" y="2092782"/>
            <a:ext cx="1000820" cy="129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5" name="Picture 17"/>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6004"/>
          <a:stretch/>
        </p:blipFill>
        <p:spPr bwMode="auto">
          <a:xfrm>
            <a:off x="6912812" y="3973686"/>
            <a:ext cx="1728267" cy="920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6" name="Picture 18"/>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1187624" y="917267"/>
            <a:ext cx="4403911" cy="3302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7" name="Picture 19"/>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607930" y="3973686"/>
            <a:ext cx="704136" cy="106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607930" y="547935"/>
            <a:ext cx="5170005" cy="523220"/>
          </a:xfrm>
          <a:prstGeom prst="rect">
            <a:avLst/>
          </a:prstGeom>
          <a:solidFill>
            <a:schemeClr val="accent1">
              <a:lumMod val="40000"/>
              <a:lumOff val="60000"/>
            </a:schemeClr>
          </a:solidFill>
        </p:spPr>
        <p:txBody>
          <a:bodyPr wrap="none" rtlCol="0">
            <a:spAutoFit/>
          </a:bodyPr>
          <a:lstStyle/>
          <a:p>
            <a:r>
              <a:rPr lang="es-ES" sz="2800" b="1" i="1" dirty="0" smtClean="0">
                <a:solidFill>
                  <a:schemeClr val="tx2">
                    <a:lumMod val="75000"/>
                  </a:schemeClr>
                </a:solidFill>
                <a:latin typeface="Arabic Typesetting" pitchFamily="66" charset="-78"/>
                <a:cs typeface="Arabic Typesetting" pitchFamily="66" charset="-78"/>
              </a:rPr>
              <a:t>China, Congo RDC, Bangladesh, Brasil, Burundi</a:t>
            </a:r>
            <a:endParaRPr lang="es-ES" sz="2800" b="1" i="1" dirty="0">
              <a:solidFill>
                <a:schemeClr val="tx2">
                  <a:lumMod val="75000"/>
                </a:schemeClr>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8659791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51720" y="192524"/>
            <a:ext cx="4984698" cy="656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10493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0"/>
            <a:ext cx="3008313" cy="923702"/>
          </a:xfrm>
        </p:spPr>
        <p:txBody>
          <a:bodyPr/>
          <a:lstStyle/>
          <a:p>
            <a:r>
              <a:rPr lang="es-ES" dirty="0" smtClean="0"/>
              <a:t>Consagración a Dios para el Reino y hasta el martirio</a:t>
            </a:r>
            <a:endParaRPr lang="es-ES" dirty="0"/>
          </a:p>
        </p:txBody>
      </p:sp>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11960" y="765751"/>
            <a:ext cx="4162971" cy="5436847"/>
          </a:xfrm>
        </p:spPr>
      </p:pic>
      <p:sp>
        <p:nvSpPr>
          <p:cNvPr id="4" name="3 Marcador de texto"/>
          <p:cNvSpPr>
            <a:spLocks noGrp="1"/>
          </p:cNvSpPr>
          <p:nvPr>
            <p:ph type="body" sz="half" idx="2"/>
          </p:nvPr>
        </p:nvSpPr>
        <p:spPr>
          <a:xfrm>
            <a:off x="251520" y="1052736"/>
            <a:ext cx="3600400" cy="5544616"/>
          </a:xfrm>
        </p:spPr>
        <p:txBody>
          <a:bodyPr>
            <a:noAutofit/>
          </a:bodyPr>
          <a:lstStyle/>
          <a:p>
            <a:pPr algn="just"/>
            <a:r>
              <a:rPr lang="es-MX" sz="1600" dirty="0"/>
              <a:t>Hay tres notas que son importantes para nuestro fundador y que han sido recogidas en la </a:t>
            </a:r>
            <a:r>
              <a:rPr lang="es-MX" sz="1600" b="1" dirty="0"/>
              <a:t>Ratio </a:t>
            </a:r>
            <a:r>
              <a:rPr lang="es-MX" sz="1600" b="1" dirty="0" err="1"/>
              <a:t>Missionis</a:t>
            </a:r>
            <a:r>
              <a:rPr lang="es-MX" sz="1600" b="1" dirty="0"/>
              <a:t> </a:t>
            </a:r>
            <a:r>
              <a:rPr lang="es-MX" sz="1600" b="1" dirty="0" err="1"/>
              <a:t>Xaveriana</a:t>
            </a:r>
            <a:r>
              <a:rPr lang="es-MX" sz="1600" dirty="0"/>
              <a:t>, una consagración </a:t>
            </a:r>
            <a:r>
              <a:rPr lang="es-MX" sz="1600" b="1" dirty="0"/>
              <a:t>a Dios</a:t>
            </a:r>
            <a:r>
              <a:rPr lang="es-MX" sz="1600" dirty="0"/>
              <a:t>, </a:t>
            </a:r>
            <a:r>
              <a:rPr lang="es-MX" sz="1600" b="1" dirty="0"/>
              <a:t>para el Reino</a:t>
            </a:r>
            <a:r>
              <a:rPr lang="es-MX" sz="1600" dirty="0"/>
              <a:t> y </a:t>
            </a:r>
            <a:r>
              <a:rPr lang="es-MX" sz="1600" b="1" dirty="0"/>
              <a:t>hasta el martirio.</a:t>
            </a:r>
            <a:endParaRPr lang="es-ES" sz="1600" dirty="0"/>
          </a:p>
          <a:p>
            <a:pPr lvl="0" algn="just"/>
            <a:r>
              <a:rPr lang="es-MX" sz="1600" b="1" dirty="0"/>
              <a:t>a Dios: </a:t>
            </a:r>
            <a:r>
              <a:rPr lang="es-MX" sz="1600" i="1" dirty="0"/>
              <a:t>La consagración, según </a:t>
            </a:r>
            <a:r>
              <a:rPr lang="es-MX" sz="1600" i="1" dirty="0" err="1" smtClean="0"/>
              <a:t>Conforti</a:t>
            </a:r>
            <a:r>
              <a:rPr lang="es-MX" sz="1600" i="1" dirty="0"/>
              <a:t>, nace de la contemplación de Cristo crucificado y del amor que manifiesta y suscita: “así se ama”.</a:t>
            </a:r>
            <a:endParaRPr lang="es-ES" sz="1600" dirty="0"/>
          </a:p>
          <a:p>
            <a:pPr lvl="0" algn="just"/>
            <a:r>
              <a:rPr lang="es-MX" sz="1600" b="1" dirty="0"/>
              <a:t>para el Reino:</a:t>
            </a:r>
            <a:r>
              <a:rPr lang="es-MX" sz="1600" i="1" dirty="0"/>
              <a:t> De la consagración religiosa, testimonio de la utopía del Reino y del ya pero todavía no de sus valores, nuestro carisma evidencia en particular la valencia misionera.</a:t>
            </a:r>
            <a:endParaRPr lang="es-ES" sz="1600" dirty="0"/>
          </a:p>
          <a:p>
            <a:pPr lvl="0" algn="just"/>
            <a:r>
              <a:rPr lang="es-MX" sz="1600" b="1" dirty="0"/>
              <a:t>hasta el martirio</a:t>
            </a:r>
            <a:r>
              <a:rPr lang="es-MX" sz="1600" i="1" dirty="0"/>
              <a:t>: recordemos con admiración y reconocimiento la vida ejemplar de numerosos hermanos nuestros y, en particular vemos en nuestros mártires la más clara realización de la íntima unión entre misión y consagración, entre santidad y testimonio de vida misionera.</a:t>
            </a:r>
            <a:r>
              <a:rPr lang="es-MX" sz="1600" dirty="0"/>
              <a:t> </a:t>
            </a:r>
            <a:endParaRPr lang="es-ES" sz="1600" dirty="0"/>
          </a:p>
          <a:p>
            <a:pPr algn="just"/>
            <a:endParaRPr lang="es-ES" dirty="0"/>
          </a:p>
        </p:txBody>
      </p:sp>
    </p:spTree>
    <p:extLst>
      <p:ext uri="{BB962C8B-B14F-4D97-AF65-F5344CB8AC3E}">
        <p14:creationId xmlns:p14="http://schemas.microsoft.com/office/powerpoint/2010/main" val="3885926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San Guido María </a:t>
            </a:r>
            <a:r>
              <a:rPr lang="es-ES" dirty="0" err="1" smtClean="0"/>
              <a:t>Conforti</a:t>
            </a:r>
            <a:endParaRPr lang="es-ES" dirty="0"/>
          </a:p>
        </p:txBody>
      </p:sp>
      <p:pic>
        <p:nvPicPr>
          <p:cNvPr id="6" name="5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67944" y="116669"/>
            <a:ext cx="4608512" cy="6599389"/>
          </a:xfrm>
        </p:spPr>
      </p:pic>
      <p:sp>
        <p:nvSpPr>
          <p:cNvPr id="4" name="3 Marcador de texto"/>
          <p:cNvSpPr>
            <a:spLocks noGrp="1"/>
          </p:cNvSpPr>
          <p:nvPr>
            <p:ph type="body" sz="half" idx="2"/>
          </p:nvPr>
        </p:nvSpPr>
        <p:spPr/>
        <p:txBody>
          <a:bodyPr>
            <a:noAutofit/>
          </a:bodyPr>
          <a:lstStyle/>
          <a:p>
            <a:pPr algn="just"/>
            <a:r>
              <a:rPr lang="es-ES" sz="1700" dirty="0" smtClean="0"/>
              <a:t>La fuerza del misionero se encuentra en la convicción que el Evangelio es una propuesta de vida plenamente humana. Acogiendo el Evangelio, el hombre no mortifica, sino que exalta y expande su ser, sus potencialidades, sus perspectivas, según las dimensiones de Dios mismo que nos invita a la comunión con él. Hacerse hombre es una vocación y un horizonte, no un dato, es una tarea, no un proceso natural. Es además marcado inevitablemente por los límites y contrastes. </a:t>
            </a:r>
            <a:endParaRPr lang="es-ES" sz="1700" dirty="0"/>
          </a:p>
        </p:txBody>
      </p:sp>
    </p:spTree>
    <p:extLst>
      <p:ext uri="{BB962C8B-B14F-4D97-AF65-F5344CB8AC3E}">
        <p14:creationId xmlns:p14="http://schemas.microsoft.com/office/powerpoint/2010/main" val="468596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27984" y="404664"/>
            <a:ext cx="3891697" cy="5853113"/>
          </a:xfrm>
        </p:spPr>
      </p:pic>
      <p:sp>
        <p:nvSpPr>
          <p:cNvPr id="4" name="3 Marcador de texto"/>
          <p:cNvSpPr>
            <a:spLocks noGrp="1"/>
          </p:cNvSpPr>
          <p:nvPr>
            <p:ph type="body" sz="half" idx="2"/>
          </p:nvPr>
        </p:nvSpPr>
        <p:spPr>
          <a:xfrm>
            <a:off x="457200" y="404664"/>
            <a:ext cx="3466728" cy="5721499"/>
          </a:xfrm>
        </p:spPr>
        <p:txBody>
          <a:bodyPr>
            <a:noAutofit/>
          </a:bodyPr>
          <a:lstStyle/>
          <a:p>
            <a:pPr algn="just"/>
            <a:endParaRPr lang="es-ES" sz="1800" dirty="0" smtClean="0"/>
          </a:p>
          <a:p>
            <a:pPr algn="just"/>
            <a:r>
              <a:rPr lang="es-ES" sz="1800" dirty="0" smtClean="0"/>
              <a:t>Así, el misionero mismo experimenta en sí la resistencia al Evangelio, ya que él también está llamado a la plenitud de humanidad que lo supera constantemente, lo atrae, pero también le cuesta a él. Incluso a él, de hecho, le puede surgir en su corazón la tentación de ir por su propio camino, hacer sus proyectos, a tomar la vida con filosofía, ya que se vive solo una vez y está bien aprovechar esta ocasión. O, por el otro lado, la tentación, más tortuosa, de tomarse como punto de referencia en el ejercicio mismo de su ministerio, con la búsqueda de sí mismo, la instrumentalización de su poder… </a:t>
            </a:r>
            <a:endParaRPr lang="es-ES" sz="1800" dirty="0"/>
          </a:p>
        </p:txBody>
      </p:sp>
    </p:spTree>
    <p:extLst>
      <p:ext uri="{BB962C8B-B14F-4D97-AF65-F5344CB8AC3E}">
        <p14:creationId xmlns:p14="http://schemas.microsoft.com/office/powerpoint/2010/main" val="4144488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16197" y="431370"/>
            <a:ext cx="4029456" cy="5536472"/>
          </a:xfrm>
        </p:spPr>
      </p:pic>
      <p:sp>
        <p:nvSpPr>
          <p:cNvPr id="4" name="3 Marcador de texto"/>
          <p:cNvSpPr>
            <a:spLocks noGrp="1"/>
          </p:cNvSpPr>
          <p:nvPr>
            <p:ph type="body" sz="half" idx="2"/>
          </p:nvPr>
        </p:nvSpPr>
        <p:spPr/>
        <p:txBody>
          <a:bodyPr>
            <a:normAutofit/>
          </a:bodyPr>
          <a:lstStyle/>
          <a:p>
            <a:pPr algn="just"/>
            <a:r>
              <a:rPr lang="es-ES" sz="1800" dirty="0" smtClean="0"/>
              <a:t>Para el misionero mismo, acoger la propuesta del Evangelio significa abrir su humanidad a Dios y abrirse con humildad a la humanidad del otro. Es superación de la propia idolatría y por lo tanto apertura a la solidaridad. Es a esto que él debe convertirse y en este camino compromete su fe, su esperanza y su capacidad de amar.</a:t>
            </a:r>
            <a:endParaRPr lang="es-ES" sz="1800" dirty="0"/>
          </a:p>
        </p:txBody>
      </p:sp>
    </p:spTree>
    <p:extLst>
      <p:ext uri="{BB962C8B-B14F-4D97-AF65-F5344CB8AC3E}">
        <p14:creationId xmlns:p14="http://schemas.microsoft.com/office/powerpoint/2010/main" val="3814979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95936" y="1484784"/>
            <a:ext cx="4453896" cy="2206005"/>
          </a:xfrm>
        </p:spPr>
      </p:pic>
      <p:sp>
        <p:nvSpPr>
          <p:cNvPr id="4" name="3 Marcador de texto"/>
          <p:cNvSpPr>
            <a:spLocks noGrp="1"/>
          </p:cNvSpPr>
          <p:nvPr>
            <p:ph type="body" sz="half" idx="2"/>
          </p:nvPr>
        </p:nvSpPr>
        <p:spPr>
          <a:xfrm>
            <a:off x="457200" y="548680"/>
            <a:ext cx="3250704" cy="5577483"/>
          </a:xfrm>
        </p:spPr>
        <p:txBody>
          <a:bodyPr>
            <a:noAutofit/>
          </a:bodyPr>
          <a:lstStyle/>
          <a:p>
            <a:pPr algn="just"/>
            <a:r>
              <a:rPr lang="es-ES" sz="1800" dirty="0" smtClean="0"/>
              <a:t>Abriéndose a cada ser humano y a toda la humanidad, el Evangelio nos introduce en un camino de crecimiento humilde al cual cada uno de nosotros le cuesta trabajo adecuarse. El misionero, hombre de Evangelio, se encuentra así de manera inevitable con la resistencia interior  y con la oposición exterior. Es en la medida en la que resiste en su lucha que se convierte en testigo, mártir: al mismo tiempo testigo de una humanidad más llena y de la fe que se encuentra en el manantial.</a:t>
            </a:r>
            <a:endParaRPr lang="es-ES" sz="1800" dirty="0"/>
          </a:p>
        </p:txBody>
      </p:sp>
    </p:spTree>
    <p:extLst>
      <p:ext uri="{BB962C8B-B14F-4D97-AF65-F5344CB8AC3E}">
        <p14:creationId xmlns:p14="http://schemas.microsoft.com/office/powerpoint/2010/main" val="4099038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75050" y="1282700"/>
            <a:ext cx="5111750" cy="3833812"/>
          </a:xfrm>
        </p:spPr>
      </p:pic>
      <p:sp>
        <p:nvSpPr>
          <p:cNvPr id="4" name="3 Marcador de texto"/>
          <p:cNvSpPr>
            <a:spLocks noGrp="1"/>
          </p:cNvSpPr>
          <p:nvPr>
            <p:ph type="body" sz="half" idx="2"/>
          </p:nvPr>
        </p:nvSpPr>
        <p:spPr>
          <a:xfrm>
            <a:off x="395536" y="980728"/>
            <a:ext cx="3008313" cy="4691063"/>
          </a:xfrm>
        </p:spPr>
        <p:txBody>
          <a:bodyPr>
            <a:normAutofit/>
          </a:bodyPr>
          <a:lstStyle/>
          <a:p>
            <a:pPr algn="just"/>
            <a:r>
              <a:rPr lang="es-ES" sz="1800" dirty="0" smtClean="0"/>
              <a:t>San Guido María </a:t>
            </a:r>
            <a:r>
              <a:rPr lang="es-ES" sz="1800" dirty="0" err="1" smtClean="0"/>
              <a:t>Conforti</a:t>
            </a:r>
            <a:r>
              <a:rPr lang="es-ES" sz="1800" dirty="0" smtClean="0"/>
              <a:t> había expresado con lucidez esta característica martirial de la consagración a la misión “en la que si falta la intensidad del tormento está suplida por el hecho de que se prolonga por toda la vida” (Carta Testamento). Los testigos javerianos son expresión segura de esta fidelidad en la dedicación, que para ellos ha llegado a la efusión de la sangre</a:t>
            </a:r>
            <a:endParaRPr lang="es-ES" sz="1800" dirty="0"/>
          </a:p>
        </p:txBody>
      </p:sp>
    </p:spTree>
    <p:extLst>
      <p:ext uri="{BB962C8B-B14F-4D97-AF65-F5344CB8AC3E}">
        <p14:creationId xmlns:p14="http://schemas.microsoft.com/office/powerpoint/2010/main" val="887132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5050" y="1282700"/>
            <a:ext cx="5111750" cy="3833812"/>
          </a:xfrm>
        </p:spPr>
      </p:pic>
      <p:sp>
        <p:nvSpPr>
          <p:cNvPr id="4" name="3 Marcador de texto"/>
          <p:cNvSpPr>
            <a:spLocks noGrp="1"/>
          </p:cNvSpPr>
          <p:nvPr>
            <p:ph type="body" sz="half" idx="2"/>
          </p:nvPr>
        </p:nvSpPr>
        <p:spPr>
          <a:xfrm>
            <a:off x="323528" y="1124744"/>
            <a:ext cx="3008313" cy="4691063"/>
          </a:xfrm>
        </p:spPr>
        <p:txBody>
          <a:bodyPr>
            <a:normAutofit/>
          </a:bodyPr>
          <a:lstStyle/>
          <a:p>
            <a:pPr algn="just"/>
            <a:r>
              <a:rPr lang="es-ES" sz="1800" dirty="0" smtClean="0"/>
              <a:t>Los mártires javerianos no son  más que una pequeña bandera dentro de la gran multitud de los mártires de este siglo, pero han apuntado este tiempo con constancia, casi para recordarnos que la misión es inseparable del martirio.</a:t>
            </a:r>
            <a:endParaRPr lang="es-ES" sz="1800" dirty="0"/>
          </a:p>
        </p:txBody>
      </p:sp>
    </p:spTree>
    <p:extLst>
      <p:ext uri="{BB962C8B-B14F-4D97-AF65-F5344CB8AC3E}">
        <p14:creationId xmlns:p14="http://schemas.microsoft.com/office/powerpoint/2010/main" val="39719144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910</TotalTime>
  <Words>1787</Words>
  <Application>Microsoft Office PowerPoint</Application>
  <PresentationFormat>Presentación en pantalla (4:3)</PresentationFormat>
  <Paragraphs>91</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Tema de Office</vt:lpstr>
      <vt:lpstr>Mártires Javerianos</vt:lpstr>
      <vt:lpstr>El martirio, expresión del don total y gracia de parte de Dios</vt:lpstr>
      <vt:lpstr>Consagración a Dios para el Reino y hasta el martirio</vt:lpstr>
      <vt:lpstr>San Guido María Conforti</vt:lpstr>
      <vt:lpstr>Presentación de PowerPoint</vt:lpstr>
      <vt:lpstr>Presentación de PowerPoint</vt:lpstr>
      <vt:lpstr>Presentación de PowerPoint</vt:lpstr>
      <vt:lpstr>Presentación de PowerPoint</vt:lpstr>
      <vt:lpstr>Presentación de PowerPoint</vt:lpstr>
      <vt:lpstr>Presentación de PowerPoint</vt:lpstr>
      <vt:lpstr>Caio Rastelli 1872-03-25 - Ghiara di Fontanellato (Parma) 1901-02-28 - Tai-yen-fu (Cina)</vt:lpstr>
      <vt:lpstr>GIOVANNI BOTTON 1908-05-09 - Carmignano (Vi) 1944-04-30 - Hsuchang (Cina)</vt:lpstr>
      <vt:lpstr>VITTORIO FACCIN 1934-01-07 - Villaverla (Vi) 1964-11-28 - Baraka Kivu (Congo)</vt:lpstr>
      <vt:lpstr>LUIGI CARRARA 1933-03-03 - Cornale (Bg) 1964-11-28 - Baraka Kivu (Congo)</vt:lpstr>
      <vt:lpstr>GIOVANNI DIDONÉ 1930-03-18 - Cittadella (Pd) 1964-11-28 - Fizi (Congo)</vt:lpstr>
      <vt:lpstr>Albert Joubert 1908 Saint Louis de Mrubmi (Congo RDC) 28 – 11 – 1964 Baraka </vt:lpstr>
      <vt:lpstr>MARIO VERONESI 1912-11-10 - Rovereto (Tn)  1971-04-04 - Jessore (Bangladesh)</vt:lpstr>
      <vt:lpstr>VALERIANO COBBE 1932-01-14 - Camisano (Vi) 1974-10-14 - Jessore (Bangladesh)</vt:lpstr>
      <vt:lpstr>ALBERTO PIEROBON 1927-12-14 - Cittadella (Pd) 1976-07-31 - Almirante Tam., PR (Brasile)</vt:lpstr>
      <vt:lpstr>SALVATORE DEIANA 1956-07-17 - Ardauli (Or) 1987-10-16 - Brasil Novo (Brasile)</vt:lpstr>
      <vt:lpstr>ALDO MARCHIOL 1930-03-12 - Udine 1995-09-30 - Buyengero (Burundi)</vt:lpstr>
      <vt:lpstr>OTTORINO MAULE 1942-04-07 - Gambellara (Vi) 1995-09-30 - Buyengero (Burundi)</vt:lpstr>
      <vt:lpstr>Catina Gubert laica misionera javeriana 1921 – Vigo di Fassa 30 – 09 – 1995 Buyengero</vt:lpstr>
      <vt:lpstr>Olga Raschietti , Lucia Pulici y Bernadetta Boggian  7 -8 septiembre 2014 Bujumbura, Burudni</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Mártires Javerianos</dc:title>
  <dc:creator>Usuario</dc:creator>
  <cp:lastModifiedBy>Usuario</cp:lastModifiedBy>
  <cp:revision>47</cp:revision>
  <dcterms:created xsi:type="dcterms:W3CDTF">2018-06-28T22:09:16Z</dcterms:created>
  <dcterms:modified xsi:type="dcterms:W3CDTF">2018-09-20T20:28:26Z</dcterms:modified>
</cp:coreProperties>
</file>